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0"/>
  </p:notesMasterIdLst>
  <p:sldIdLst>
    <p:sldId id="256" r:id="rId2"/>
    <p:sldId id="259" r:id="rId3"/>
    <p:sldId id="262" r:id="rId4"/>
    <p:sldId id="312" r:id="rId5"/>
    <p:sldId id="313" r:id="rId6"/>
    <p:sldId id="263" r:id="rId7"/>
    <p:sldId id="314" r:id="rId8"/>
    <p:sldId id="317" r:id="rId9"/>
    <p:sldId id="316" r:id="rId10"/>
    <p:sldId id="315" r:id="rId11"/>
    <p:sldId id="282" r:id="rId12"/>
    <p:sldId id="281" r:id="rId13"/>
    <p:sldId id="266" r:id="rId14"/>
    <p:sldId id="309" r:id="rId15"/>
    <p:sldId id="275" r:id="rId16"/>
    <p:sldId id="285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289" r:id="rId29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FD3D4-A7EE-47D0-84E4-1F9832112947}">
  <a:tblStyle styleId="{22CFD3D4-A7EE-47D0-84E4-1F9832112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04" autoAdjust="0"/>
  </p:normalViewPr>
  <p:slideViewPr>
    <p:cSldViewPr snapToGrid="0">
      <p:cViewPr>
        <p:scale>
          <a:sx n="148" d="100"/>
          <a:sy n="148" d="100"/>
        </p:scale>
        <p:origin x="10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6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9653453a32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9653453a32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8ceba84788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8ceba84788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8ceba84788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8ceba84788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21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8ceba84788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8ceba84788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515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34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8ceba84788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8ceba84788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34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4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9653453a3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9653453a3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8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1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2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2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rot="-277656" flipH="1">
            <a:off x="-6329208" y="-4642393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deas">
  <p:cSld name="CUSTOM_7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3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4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5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6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7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8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61" r:id="rId5"/>
    <p:sldLayoutId id="2147483663" r:id="rId6"/>
    <p:sldLayoutId id="2147483664" r:id="rId7"/>
    <p:sldLayoutId id="2147483666" r:id="rId8"/>
    <p:sldLayoutId id="2147483673" r:id="rId9"/>
    <p:sldLayoutId id="2147483677" r:id="rId10"/>
    <p:sldLayoutId id="2147483680" r:id="rId11"/>
    <p:sldLayoutId id="2147483682" r:id="rId12"/>
    <p:sldLayoutId id="2147483683" r:id="rId13"/>
    <p:sldLayoutId id="214748368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Ream Opener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802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Mazin Chater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Youssef Jalwaj-Soubai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Abdullah Qureshi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EBEC3-C0FB-27A3-7AF4-705D6EA4A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8" b="97169" l="2685" r="97987">
                        <a14:foregroundMark x1="22064" y1="11840" x2="16023" y2="10553"/>
                        <a14:foregroundMark x1="16023" y1="10553" x2="6124" y2="13385"/>
                        <a14:foregroundMark x1="6124" y1="13385" x2="7466" y2="54054"/>
                        <a14:foregroundMark x1="3607" y1="12098" x2="56879" y2="4891"/>
                        <a14:foregroundMark x1="56879" y1="4891" x2="91275" y2="20849"/>
                        <a14:foregroundMark x1="91275" y1="20849" x2="95889" y2="33076"/>
                        <a14:foregroundMark x1="95889" y1="33076" x2="92198" y2="74389"/>
                        <a14:foregroundMark x1="92198" y1="74389" x2="24077" y2="94080"/>
                        <a14:foregroundMark x1="24077" y1="94080" x2="15688" y2="94080"/>
                        <a14:foregroundMark x1="14510" y1="88871" x2="2871" y2="37412"/>
                        <a14:foregroundMark x1="15688" y1="94080" x2="14740" y2="89888"/>
                        <a14:foregroundMark x1="2373" y1="26538" x2="2852" y2="7079"/>
                        <a14:foregroundMark x1="2320" y1="28700" x2="2305" y2="29299"/>
                        <a14:foregroundMark x1="2852" y1="7079" x2="6460" y2="6692"/>
                        <a14:foregroundMark x1="26594" y1="39768" x2="54782" y2="41313"/>
                        <a14:foregroundMark x1="54782" y1="41313" x2="84312" y2="38353"/>
                        <a14:foregroundMark x1="84312" y1="38353" x2="87836" y2="36165"/>
                        <a14:foregroundMark x1="91862" y1="37709" x2="90352" y2="55470"/>
                        <a14:foregroundMark x1="90352" y1="55470" x2="90352" y2="55470"/>
                        <a14:foregroundMark x1="88171" y1="34363" x2="36577" y2="51995"/>
                        <a14:foregroundMark x1="36577" y1="51995" x2="33054" y2="56499"/>
                        <a14:foregroundMark x1="42701" y1="51351" x2="34228" y2="53797"/>
                        <a14:foregroundMark x1="34228" y1="53797" x2="37668" y2="37967"/>
                        <a14:foregroundMark x1="37668" y1="37967" x2="31208" y2="37838"/>
                        <a14:foregroundMark x1="31208" y1="37838" x2="46812" y2="50450"/>
                        <a14:foregroundMark x1="46812" y1="50450" x2="46393" y2="61647"/>
                        <a14:foregroundMark x1="42534" y1="30888" x2="32299" y2="36680"/>
                        <a14:foregroundMark x1="32299" y1="36680" x2="29362" y2="70013"/>
                        <a14:foregroundMark x1="29362" y1="70013" x2="57466" y2="70142"/>
                        <a14:foregroundMark x1="57466" y1="70142" x2="43792" y2="38353"/>
                        <a14:foregroundMark x1="43792" y1="38353" x2="36074" y2="36293"/>
                        <a14:foregroundMark x1="73154" y1="33462" x2="62081" y2="42342"/>
                        <a14:foregroundMark x1="62081" y1="42342" x2="66275" y2="75418"/>
                        <a14:foregroundMark x1="66275" y1="75418" x2="85151" y2="78636"/>
                        <a14:foregroundMark x1="85151" y1="78636" x2="92869" y2="69369"/>
                        <a14:foregroundMark x1="92869" y1="69369" x2="93792" y2="37323"/>
                        <a14:foregroundMark x1="93792" y1="37323" x2="87081" y2="28314"/>
                        <a14:foregroundMark x1="87081" y1="28314" x2="66359" y2="31145"/>
                        <a14:foregroundMark x1="66359" y1="31145" x2="59815" y2="34878"/>
                        <a14:foregroundMark x1="49245" y1="7851" x2="39010" y2="13256"/>
                        <a14:foregroundMark x1="61074" y1="12484" x2="36997" y2="14672"/>
                        <a14:foregroundMark x1="17114" y1="6950" x2="6208" y2="7079"/>
                        <a14:foregroundMark x1="12752" y1="7336" x2="6124" y2="6435"/>
                        <a14:foregroundMark x1="24077" y1="38739" x2="22567" y2="63835"/>
                        <a14:foregroundMark x1="19379" y1="45302" x2="20721" y2="94981"/>
                        <a14:foregroundMark x1="26174" y1="58687" x2="36158" y2="58430"/>
                        <a14:foregroundMark x1="36158" y1="58430" x2="42617" y2="58430"/>
                        <a14:foregroundMark x1="97987" y1="23423" x2="96477" y2="30631"/>
                        <a14:foregroundMark x1="5872" y1="59073" x2="8977" y2="67310"/>
                        <a14:foregroundMark x1="5274" y1="55985" x2="4614" y2="53539"/>
                        <a14:foregroundMark x1="5551" y1="57014" x2="5274" y2="55985"/>
                        <a14:foregroundMark x1="5690" y1="57529" x2="5551" y2="57014"/>
                        <a14:foregroundMark x1="6072" y1="58945" x2="5690" y2="57529"/>
                        <a14:foregroundMark x1="8641" y1="68468" x2="6072" y2="58945"/>
                        <a14:foregroundMark x1="5631" y1="58945" x2="13308" y2="87672"/>
                        <a14:foregroundMark x1="5253" y1="57529" x2="5631" y2="58945"/>
                        <a14:foregroundMark x1="5115" y1="57014" x2="5253" y2="57529"/>
                        <a14:foregroundMark x1="4840" y1="55985" x2="5115" y2="57014"/>
                        <a14:foregroundMark x1="4530" y1="54826" x2="4840" y2="55985"/>
                        <a14:foregroundMark x1="12081" y1="85199" x2="11326" y2="80180"/>
                        <a14:foregroundMark x1="15084" y1="95109" x2="15352" y2="97169"/>
                        <a14:foregroundMark x1="14765" y1="92664" x2="15084" y2="95109"/>
                        <a14:foregroundMark x1="53859" y1="87001" x2="45050" y2="88031"/>
                        <a14:foregroundMark x1="45050" y1="88031" x2="44295" y2="88546"/>
                        <a14:backgroundMark x1="4698" y1="65766" x2="4698" y2="65766"/>
                        <a14:backgroundMark x1="4195" y1="63063" x2="6208" y2="81338"/>
                        <a14:backgroundMark x1="8305" y1="84170" x2="10403" y2="90347"/>
                        <a14:backgroundMark x1="27852" y1="99228" x2="21225" y2="99871"/>
                        <a14:backgroundMark x1="21225" y1="99871" x2="21225" y2="99871"/>
                        <a14:backgroundMark x1="22651" y1="99871" x2="19211" y2="99356"/>
                        <a14:backgroundMark x1="11913" y1="88288" x2="12584" y2="91763"/>
                        <a14:backgroundMark x1="12332" y1="89189" x2="13507" y2="91248"/>
                        <a14:backgroundMark x1="80789" y1="88932" x2="58893" y2="93694"/>
                        <a14:backgroundMark x1="252" y1="7336" x2="671" y2="11454"/>
                        <a14:backgroundMark x1="587" y1="27413" x2="587" y2="33848"/>
                        <a14:backgroundMark x1="2349" y1="28700" x2="2349" y2="34363"/>
                        <a14:backgroundMark x1="1762" y1="33977" x2="2097" y2="37580"/>
                        <a14:backgroundMark x1="2181" y1="28700" x2="2181" y2="25611"/>
                        <a14:backgroundMark x1="3440" y1="57786" x2="3440" y2="57786"/>
                        <a14:backgroundMark x1="4279" y1="58945" x2="4279" y2="58945"/>
                        <a14:backgroundMark x1="3775" y1="57014" x2="3775" y2="57014"/>
                        <a14:backgroundMark x1="4279" y1="57529" x2="4279" y2="57529"/>
                        <a14:backgroundMark x1="4111" y1="57529" x2="4111" y2="57529"/>
                        <a14:backgroundMark x1="4279" y1="55985" x2="4279" y2="55985"/>
                        <a14:backgroundMark x1="13003" y1="88932" x2="13003" y2="88932"/>
                        <a14:backgroundMark x1="14430" y1="95109" x2="14430" y2="95109"/>
                        <a14:backgroundMark x1="70805" y1="7207" x2="70805" y2="7207"/>
                        <a14:backgroundMark x1="69295" y1="7465" x2="69295" y2="7465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49" y="1865603"/>
            <a:ext cx="4642760" cy="302636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286A67-A294-C23B-596A-173E5CEF0F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200" dirty="0"/>
              <a:t>The carts are set in the back of the machine and only move towards the ream upon the start sequence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CF4DC-63E2-59FD-88E5-827796FB090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1200" dirty="0"/>
              <a:t>Analog blade holders ensure the blades are exposed to a minimum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3EC9C9-2306-2F14-6906-571D6D8143A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200" dirty="0"/>
              <a:t>If any issues arise, an emergency stop button ensures operations halt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B3FEA3-2FB0-13AD-E239-B12839E27F7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Cart Position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B012874-A373-DFD6-2A06-E09A6D9DE009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Blade Position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E597FD-A42E-B2CA-18C0-7193BB884C6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Emergency Stop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5DD636-4C6F-F0F1-E625-7E861602856F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sz="1200" dirty="0"/>
              <a:t>The buttons are on the side of the machine to prevent any accidental presses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B960DFD-165B-C029-F5EB-1E89EFFA8FF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Button Position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C2F44CE-CB49-51DF-4FBC-31BE3E0F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A6B4E4-8077-485D-7CCE-B969C325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43" y="1460419"/>
            <a:ext cx="1640639" cy="12225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F45D4-9ADD-A6A0-69DE-F24CE0FD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235" y="3129589"/>
            <a:ext cx="1640639" cy="12333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2E913C-3179-F24D-0C76-F858302F6B3E}"/>
              </a:ext>
            </a:extLst>
          </p:cNvPr>
          <p:cNvSpPr/>
          <p:nvPr/>
        </p:nvSpPr>
        <p:spPr>
          <a:xfrm rot="5400000">
            <a:off x="4410328" y="2766567"/>
            <a:ext cx="323341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3F7D54E-8140-267B-F5F1-09E6428076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26750" y="2240281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82E1697-C66C-2B2C-F044-786BD205414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68896" y="2240280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F79C9C7-619E-5FB4-B46D-1CE15CB886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247" y="2240281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B439793-9B16-8F49-93CE-8B0258B6C4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101" y="2240280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44FCCE7-130A-0CFE-8D25-FDC57670D5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7244" y="2240283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438A692-1ABF-C529-546F-3A25C1235A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098" y="2240282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94EE5FF6-89EF-EF58-8169-BF52F0AF35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241" y="2240283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50021C-8E7B-CEE2-D9DE-E0DB66F7CE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7095" y="2240282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0EA86B9-4301-5948-DDB4-6695652B6E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4059" y="2240278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CAA61C5-EFF9-E81A-41B0-F10A9E1AC0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51913" y="2240277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67E3FE4-4948-5739-DB52-41A3FA3D48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26056" y="2240278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11B9BFC-47F1-E591-1752-BFFD8E7A86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83910" y="2240277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F8497F8-D5E0-E2AD-A220-FBCE429B2D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58053" y="2240280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4D9158F-F4AF-B0F0-0532-F456016DFE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15907" y="2240279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22A76FD-CEDF-509D-38FA-F9426227C0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0050" y="2240280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159AB07-D4B4-46BF-5CC9-384C8127E8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47904" y="2240279"/>
            <a:ext cx="5212080" cy="731520"/>
          </a:xfrm>
          <a:prstGeom prst="curvedConnector3">
            <a:avLst>
              <a:gd name="adj1" fmla="val 7472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8" name="Google Shape;2448;p69"/>
          <p:cNvSpPr txBox="1">
            <a:spLocks noGrp="1"/>
          </p:cNvSpPr>
          <p:nvPr>
            <p:ph type="title"/>
          </p:nvPr>
        </p:nvSpPr>
        <p:spPr>
          <a:xfrm>
            <a:off x="5061850" y="10001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Improvements </a:t>
            </a:r>
            <a:endParaRPr dirty="0"/>
          </a:p>
        </p:txBody>
      </p:sp>
      <p:sp>
        <p:nvSpPr>
          <p:cNvPr id="2449" name="Google Shape;2449;p69"/>
          <p:cNvSpPr txBox="1">
            <a:spLocks noGrp="1"/>
          </p:cNvSpPr>
          <p:nvPr>
            <p:ph type="subTitle" idx="1"/>
          </p:nvPr>
        </p:nvSpPr>
        <p:spPr>
          <a:xfrm>
            <a:off x="5061850" y="1799524"/>
            <a:ext cx="3396300" cy="2372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anose="05000000000000000000" pitchFamily="2" charset="2"/>
              </a:rPr>
              <a:t> Disabled workers can independently use the device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Design is reliable: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200+ reams have been 	opened with a ~95% 	success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Takes only a press of a button &amp; 30 seconds to open a ream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1529A-2FEF-730F-108F-4F2C7F24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5" y="914400"/>
            <a:ext cx="4243925" cy="3314700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110725" y="-13233"/>
            <a:ext cx="330249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</a:t>
            </a:r>
            <a:r>
              <a:rPr lang="en" dirty="0"/>
              <a:t> Components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488F3-B6D3-DBF5-B4EB-0E07D6E65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5" b="94519" l="1513" r="92357">
                        <a14:foregroundMark x1="19347" y1="14094" x2="19347" y2="14094"/>
                        <a14:foregroundMark x1="17038" y1="11074" x2="30016" y2="11186"/>
                        <a14:foregroundMark x1="30016" y1="11186" x2="70780" y2="10850"/>
                        <a14:foregroundMark x1="70780" y1="10850" x2="78185" y2="10850"/>
                        <a14:foregroundMark x1="78185" y1="10850" x2="87500" y2="77405"/>
                        <a14:foregroundMark x1="87500" y1="77405" x2="85748" y2="87808"/>
                        <a14:foregroundMark x1="85748" y1="87808" x2="6529" y2="87919"/>
                        <a14:foregroundMark x1="6529" y1="87919" x2="16959" y2="10291"/>
                        <a14:foregroundMark x1="67994" y1="22260" x2="62659" y2="35347"/>
                        <a14:foregroundMark x1="69188" y1="29530" x2="61545" y2="48993"/>
                        <a14:foregroundMark x1="72213" y1="44631" x2="60191" y2="63423"/>
                        <a14:foregroundMark x1="61385" y1="68233" x2="23328" y2="62528"/>
                        <a14:foregroundMark x1="23328" y1="62528" x2="16959" y2="52908"/>
                        <a14:foregroundMark x1="16959" y1="52908" x2="22452" y2="14430"/>
                        <a14:foregroundMark x1="22452" y1="14430" x2="75796" y2="8054"/>
                        <a14:foregroundMark x1="75796" y1="8054" x2="82564" y2="83781"/>
                        <a14:foregroundMark x1="82564" y1="83781" x2="50398" y2="69911"/>
                        <a14:foregroundMark x1="50398" y1="69911" x2="8758" y2="71477"/>
                        <a14:foregroundMark x1="24761" y1="90716" x2="44984" y2="95190"/>
                        <a14:foregroundMark x1="44984" y1="95190" x2="52229" y2="91051"/>
                        <a14:foregroundMark x1="52229" y1="91051" x2="52229" y2="91051"/>
                        <a14:foregroundMark x1="2946" y1="92282" x2="5334" y2="82438"/>
                        <a14:foregroundMark x1="45939" y1="27181" x2="44666" y2="21029"/>
                        <a14:foregroundMark x1="86704" y1="51678" x2="86146" y2="51790"/>
                        <a14:foregroundMark x1="87739" y1="54027" x2="87898" y2="59955"/>
                        <a14:foregroundMark x1="72213" y1="63870" x2="63694" y2="66667"/>
                        <a14:foregroundMark x1="71099" y1="70470" x2="66640" y2="72483"/>
                        <a14:foregroundMark x1="89809" y1="80649" x2="91242" y2="86130"/>
                        <a14:foregroundMark x1="76672" y1="77181" x2="70382" y2="74720"/>
                        <a14:foregroundMark x1="89331" y1="72595" x2="89013" y2="64206"/>
                        <a14:foregroundMark x1="76354" y1="65996" x2="69904" y2="66779"/>
                        <a14:foregroundMark x1="44904" y1="74049" x2="30255" y2="74497"/>
                        <a14:foregroundMark x1="7882" y1="71365" x2="8997" y2="66219"/>
                        <a14:foregroundMark x1="4697" y1="73490" x2="5573" y2="66555"/>
                        <a14:foregroundMark x1="2866" y1="74273" x2="5573" y2="65213"/>
                        <a14:foregroundMark x1="2654" y1="72886" x2="2150" y2="75615"/>
                        <a14:foregroundMark x1="3822" y1="66555" x2="3121" y2="70355"/>
                        <a14:foregroundMark x1="2150" y1="75615" x2="4697" y2="78523"/>
                        <a14:foregroundMark x1="2973" y1="70328" x2="4140" y2="66331"/>
                        <a14:foregroundMark x1="4140" y1="66331" x2="5175" y2="64989"/>
                        <a14:foregroundMark x1="4220" y1="67338" x2="6927" y2="63982"/>
                        <a14:foregroundMark x1="3822" y1="65436" x2="3822" y2="65436"/>
                        <a14:foregroundMark x1="3105" y1="65213" x2="3105" y2="65213"/>
                        <a14:foregroundMark x1="3503" y1="64989" x2="3503" y2="64989"/>
                        <a14:foregroundMark x1="91162" y1="86242" x2="91162" y2="86242"/>
                        <a14:foregroundMark x1="90924" y1="88814" x2="90924" y2="88814"/>
                        <a14:foregroundMark x1="92436" y1="85906" x2="91242" y2="90268"/>
                        <a14:foregroundMark x1="55255" y1="21924" x2="32404" y2="20917"/>
                        <a14:foregroundMark x1="25955" y1="9843" x2="26194" y2="7159"/>
                        <a14:foregroundMark x1="25478" y1="6152" x2="23806" y2="4586"/>
                        <a14:foregroundMark x1="24124" y1="3915" x2="21815" y2="2685"/>
                        <a14:foregroundMark x1="21338" y1="3468" x2="20223" y2="4922"/>
                        <a14:foregroundMark x1="67038" y1="7830" x2="65605" y2="7718"/>
                        <a14:foregroundMark x1="67038" y1="6935" x2="62818" y2="6488"/>
                        <a14:foregroundMark x1="7564" y1="60179" x2="7564" y2="60179"/>
                        <a14:foregroundMark x1="9315" y1="60179" x2="7962" y2="60850"/>
                        <a14:foregroundMark x1="6608" y1="60738" x2="4857" y2="63199"/>
                        <a14:foregroundMark x1="90685" y1="92282" x2="90685" y2="92282"/>
                        <a14:foregroundMark x1="91640" y1="94519" x2="91640" y2="94519"/>
                        <a14:foregroundMark x1="91959" y1="92953" x2="91959" y2="92953"/>
                        <a14:foregroundMark x1="26672" y1="2908" x2="26672" y2="2908"/>
                        <a14:foregroundMark x1="26035" y1="2685" x2="26035" y2="2685"/>
                        <a14:foregroundMark x1="26274" y1="3803" x2="26274" y2="3803"/>
                        <a14:backgroundMark x1="1354" y1="68456" x2="478" y2="71029"/>
                        <a14:backgroundMark x1="1354" y1="69016" x2="637" y2="75727"/>
                        <a14:backgroundMark x1="1911" y1="70134" x2="1672" y2="72707"/>
                        <a14:backgroundMark x1="19108" y1="2461" x2="19108" y2="2461"/>
                        <a14:backgroundMark x1="22771" y1="895" x2="22771" y2="895"/>
                        <a14:backgroundMark x1="24522" y1="895" x2="24522" y2="895"/>
                        <a14:backgroundMark x1="69825" y1="6376" x2="69825" y2="6376"/>
                        <a14:backgroundMark x1="69745" y1="6152" x2="69745" y2="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058" y="657361"/>
            <a:ext cx="5361042" cy="381590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Google Shape;2449;p69">
            <a:extLst>
              <a:ext uri="{FF2B5EF4-FFF2-40B4-BE49-F238E27FC236}">
                <a16:creationId xmlns:a16="http://schemas.microsoft.com/office/drawing/2014/main" id="{5791924F-3AD1-AB59-D8A2-2D19222B13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9693" y="3643148"/>
            <a:ext cx="1495774" cy="454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anose="05000000000000000000" pitchFamily="2" charset="2"/>
              </a:rPr>
              <a:t>NEMA 23 Motor</a:t>
            </a:r>
          </a:p>
        </p:txBody>
      </p:sp>
      <p:sp>
        <p:nvSpPr>
          <p:cNvPr id="8" name="Google Shape;2449;p69">
            <a:extLst>
              <a:ext uri="{FF2B5EF4-FFF2-40B4-BE49-F238E27FC236}">
                <a16:creationId xmlns:a16="http://schemas.microsoft.com/office/drawing/2014/main" id="{B2FA08B2-DBCF-6E9C-0F90-EF9683A17DEE}"/>
              </a:ext>
            </a:extLst>
          </p:cNvPr>
          <p:cNvSpPr txBox="1">
            <a:spLocks/>
          </p:cNvSpPr>
          <p:nvPr/>
        </p:nvSpPr>
        <p:spPr>
          <a:xfrm>
            <a:off x="1346489" y="2659162"/>
            <a:ext cx="1495774" cy="45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ym typeface="Wingdings" panose="05000000000000000000" pitchFamily="2" charset="2"/>
              </a:rPr>
              <a:t>Analog Blade Holders</a:t>
            </a:r>
          </a:p>
        </p:txBody>
      </p:sp>
      <p:sp>
        <p:nvSpPr>
          <p:cNvPr id="9" name="Google Shape;2449;p69">
            <a:extLst>
              <a:ext uri="{FF2B5EF4-FFF2-40B4-BE49-F238E27FC236}">
                <a16:creationId xmlns:a16="http://schemas.microsoft.com/office/drawing/2014/main" id="{E1A8663A-0F3E-1886-19F2-7BE0720F22A7}"/>
              </a:ext>
            </a:extLst>
          </p:cNvPr>
          <p:cNvSpPr txBox="1">
            <a:spLocks/>
          </p:cNvSpPr>
          <p:nvPr/>
        </p:nvSpPr>
        <p:spPr>
          <a:xfrm>
            <a:off x="1651249" y="1850947"/>
            <a:ext cx="1540851" cy="38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ym typeface="Wingdings" panose="05000000000000000000" pitchFamily="2" charset="2"/>
              </a:rPr>
              <a:t>Threaded Rod</a:t>
            </a:r>
          </a:p>
        </p:txBody>
      </p:sp>
      <p:sp>
        <p:nvSpPr>
          <p:cNvPr id="10" name="Google Shape;2449;p69">
            <a:extLst>
              <a:ext uri="{FF2B5EF4-FFF2-40B4-BE49-F238E27FC236}">
                <a16:creationId xmlns:a16="http://schemas.microsoft.com/office/drawing/2014/main" id="{E178B4B9-76F5-08CC-303B-BFCE9C3EC03D}"/>
              </a:ext>
            </a:extLst>
          </p:cNvPr>
          <p:cNvSpPr txBox="1">
            <a:spLocks/>
          </p:cNvSpPr>
          <p:nvPr/>
        </p:nvSpPr>
        <p:spPr>
          <a:xfrm>
            <a:off x="2191875" y="1368029"/>
            <a:ext cx="1540851" cy="38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ym typeface="Wingdings" panose="05000000000000000000" pitchFamily="2" charset="2"/>
              </a:rPr>
              <a:t>Base for Tray</a:t>
            </a:r>
          </a:p>
        </p:txBody>
      </p:sp>
      <p:sp>
        <p:nvSpPr>
          <p:cNvPr id="11" name="Google Shape;2449;p69">
            <a:extLst>
              <a:ext uri="{FF2B5EF4-FFF2-40B4-BE49-F238E27FC236}">
                <a16:creationId xmlns:a16="http://schemas.microsoft.com/office/drawing/2014/main" id="{25986EEF-4BC8-643B-B63B-A048B4C1E95D}"/>
              </a:ext>
            </a:extLst>
          </p:cNvPr>
          <p:cNvSpPr txBox="1">
            <a:spLocks/>
          </p:cNvSpPr>
          <p:nvPr/>
        </p:nvSpPr>
        <p:spPr>
          <a:xfrm>
            <a:off x="261095" y="1381024"/>
            <a:ext cx="1622093" cy="45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ym typeface="Wingdings" panose="05000000000000000000" pitchFamily="2" charset="2"/>
              </a:rPr>
              <a:t>NEMA 17 Motors</a:t>
            </a:r>
          </a:p>
        </p:txBody>
      </p:sp>
      <p:sp>
        <p:nvSpPr>
          <p:cNvPr id="12" name="Google Shape;2449;p69">
            <a:extLst>
              <a:ext uri="{FF2B5EF4-FFF2-40B4-BE49-F238E27FC236}">
                <a16:creationId xmlns:a16="http://schemas.microsoft.com/office/drawing/2014/main" id="{412E91D6-0DC2-3648-0D4D-1D2F77553589}"/>
              </a:ext>
            </a:extLst>
          </p:cNvPr>
          <p:cNvSpPr txBox="1">
            <a:spLocks/>
          </p:cNvSpPr>
          <p:nvPr/>
        </p:nvSpPr>
        <p:spPr>
          <a:xfrm>
            <a:off x="403270" y="4220673"/>
            <a:ext cx="1495774" cy="45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ym typeface="Wingdings" panose="05000000000000000000" pitchFamily="2" charset="2"/>
              </a:rPr>
              <a:t>Arduino, CNC Shield, DM542T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F4EB63B-EB7D-F31A-1523-7B63C682E8C1}"/>
              </a:ext>
            </a:extLst>
          </p:cNvPr>
          <p:cNvCxnSpPr>
            <a:cxnSpLocks/>
          </p:cNvCxnSpPr>
          <p:nvPr/>
        </p:nvCxnSpPr>
        <p:spPr>
          <a:xfrm flipV="1">
            <a:off x="170941" y="927982"/>
            <a:ext cx="3950294" cy="695825"/>
          </a:xfrm>
          <a:prstGeom prst="bentConnector3">
            <a:avLst>
              <a:gd name="adj1" fmla="val 607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1A436C-8990-70AD-BC48-603EEA511AE6}"/>
              </a:ext>
            </a:extLst>
          </p:cNvPr>
          <p:cNvCxnSpPr>
            <a:cxnSpLocks/>
          </p:cNvCxnSpPr>
          <p:nvPr/>
        </p:nvCxnSpPr>
        <p:spPr>
          <a:xfrm flipV="1">
            <a:off x="170941" y="838322"/>
            <a:ext cx="6249175" cy="785485"/>
          </a:xfrm>
          <a:prstGeom prst="bentConnector3">
            <a:avLst>
              <a:gd name="adj1" fmla="val -80"/>
            </a:avLst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F9029B-9C56-A92B-F7F6-C9ECB289E8A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>
            <a:off x="2191874" y="1192405"/>
            <a:ext cx="2979903" cy="368420"/>
          </a:xfrm>
          <a:prstGeom prst="bentConnector3">
            <a:avLst>
              <a:gd name="adj1" fmla="val -2052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CC9406A-F92A-0184-8B11-B8186AEA835C}"/>
              </a:ext>
            </a:extLst>
          </p:cNvPr>
          <p:cNvCxnSpPr>
            <a:cxnSpLocks/>
          </p:cNvCxnSpPr>
          <p:nvPr/>
        </p:nvCxnSpPr>
        <p:spPr>
          <a:xfrm flipV="1">
            <a:off x="1805590" y="2102171"/>
            <a:ext cx="3430493" cy="967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1885ACA-F674-7057-053A-B0AB81D36D1F}"/>
              </a:ext>
            </a:extLst>
          </p:cNvPr>
          <p:cNvCxnSpPr>
            <a:cxnSpLocks/>
          </p:cNvCxnSpPr>
          <p:nvPr/>
        </p:nvCxnSpPr>
        <p:spPr>
          <a:xfrm flipV="1">
            <a:off x="2292439" y="2635723"/>
            <a:ext cx="1056068" cy="5931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A20DEE3-E1E0-1691-661B-E00FC404EFD9}"/>
              </a:ext>
            </a:extLst>
          </p:cNvPr>
          <p:cNvCxnSpPr>
            <a:cxnSpLocks/>
          </p:cNvCxnSpPr>
          <p:nvPr/>
        </p:nvCxnSpPr>
        <p:spPr>
          <a:xfrm flipV="1">
            <a:off x="2627938" y="3519902"/>
            <a:ext cx="482310" cy="3503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354A55C-346E-2E09-D0E8-A8F56491FEC8}"/>
              </a:ext>
            </a:extLst>
          </p:cNvPr>
          <p:cNvCxnSpPr>
            <a:cxnSpLocks/>
          </p:cNvCxnSpPr>
          <p:nvPr/>
        </p:nvCxnSpPr>
        <p:spPr>
          <a:xfrm flipV="1">
            <a:off x="1877580" y="3628102"/>
            <a:ext cx="6255428" cy="1015228"/>
          </a:xfrm>
          <a:prstGeom prst="bentConnector3">
            <a:avLst>
              <a:gd name="adj1" fmla="val 105588"/>
            </a:avLst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729946" y="559900"/>
            <a:ext cx="4622356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 Blade Holders</a:t>
            </a:r>
            <a:endParaRPr dirty="0"/>
          </a:p>
        </p:txBody>
      </p:sp>
      <p:sp>
        <p:nvSpPr>
          <p:cNvPr id="1317" name="Google Shape;1317;p53"/>
          <p:cNvSpPr txBox="1">
            <a:spLocks noGrp="1"/>
          </p:cNvSpPr>
          <p:nvPr>
            <p:ph type="subTitle" idx="1"/>
          </p:nvPr>
        </p:nvSpPr>
        <p:spPr>
          <a:xfrm>
            <a:off x="723900" y="1200994"/>
            <a:ext cx="3067800" cy="2316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2"/>
                </a:solidFill>
              </a:rPr>
              <a:t>Allows blades to be just barely exposed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Blades are easily interchangeable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Blades can be adjusted to hit the outside layer of paper without damaging inner contents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179575" y="1202475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7B1897-781C-4CDC-9FE5-E6916C629EF0}"/>
              </a:ext>
            </a:extLst>
          </p:cNvPr>
          <p:cNvSpPr/>
          <p:nvPr/>
        </p:nvSpPr>
        <p:spPr>
          <a:xfrm>
            <a:off x="4290646" y="661182"/>
            <a:ext cx="3833446" cy="3431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C278F-6F7D-7988-B8DF-2F52C47ED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89907" l="4839" r="93280">
                        <a14:foregroundMark x1="23925" y1="16149" x2="23925" y2="16149"/>
                        <a14:foregroundMark x1="20968" y1="13354" x2="4973" y2="27950"/>
                        <a14:foregroundMark x1="4973" y1="27950" x2="25000" y2="37112"/>
                        <a14:foregroundMark x1="25000" y1="37112" x2="33199" y2="54193"/>
                        <a14:foregroundMark x1="90054" y1="36957" x2="76210" y2="20031"/>
                        <a14:foregroundMark x1="76210" y1="20031" x2="18817" y2="8696"/>
                        <a14:foregroundMark x1="40995" y1="20807" x2="56048" y2="31988"/>
                        <a14:foregroundMark x1="61694" y1="37578" x2="12097" y2="25776"/>
                        <a14:foregroundMark x1="61425" y1="35093" x2="68414" y2="61801"/>
                        <a14:foregroundMark x1="68414" y1="61801" x2="81720" y2="75621"/>
                        <a14:foregroundMark x1="72312" y1="20807" x2="23656" y2="10870"/>
                        <a14:foregroundMark x1="73387" y1="22981" x2="36425" y2="27640"/>
                        <a14:foregroundMark x1="93280" y1="42547" x2="93280" y2="4254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154737"/>
            <a:ext cx="3167859" cy="27420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905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138198" y="993750"/>
            <a:ext cx="394485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DM542T &amp; CNC Shield</a:t>
            </a:r>
            <a:endParaRPr dirty="0"/>
          </a:p>
        </p:txBody>
      </p:sp>
      <p:sp>
        <p:nvSpPr>
          <p:cNvPr id="2441" name="Google Shape;2441;p68"/>
          <p:cNvSpPr txBox="1">
            <a:spLocks noGrp="1"/>
          </p:cNvSpPr>
          <p:nvPr>
            <p:ph type="subTitle" idx="1"/>
          </p:nvPr>
        </p:nvSpPr>
        <p:spPr>
          <a:xfrm>
            <a:off x="685739" y="2178003"/>
            <a:ext cx="2962800" cy="1193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Drives top NEMA 23 stepper motor, threaded rod stepper motor, and the two side NEMA 17 motors. </a:t>
            </a:r>
            <a:endParaRPr lang="en" dirty="0">
              <a:sym typeface="Wingdings" panose="05000000000000000000" pitchFamily="2" charset="2"/>
            </a:endParaRPr>
          </a:p>
        </p:txBody>
      </p:sp>
      <p:pic>
        <p:nvPicPr>
          <p:cNvPr id="2" name="Picture 4" descr="STEPPERONLINE CNC Stepper Motor Driver 1.0-4.2A 20-50VDC 1/128 Micro-Step  Resolutions for Nema 17 and 23 Stepper Motor - - Amazon.com">
            <a:extLst>
              <a:ext uri="{FF2B5EF4-FFF2-40B4-BE49-F238E27FC236}">
                <a16:creationId xmlns:a16="http://schemas.microsoft.com/office/drawing/2014/main" id="{A6D91887-22C9-B9F5-D595-99516DD3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19" y="566117"/>
            <a:ext cx="3304308" cy="33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rduino CNC Shield V3 | Makerfabs Open Hardware">
            <a:extLst>
              <a:ext uri="{FF2B5EF4-FFF2-40B4-BE49-F238E27FC236}">
                <a16:creationId xmlns:a16="http://schemas.microsoft.com/office/drawing/2014/main" id="{4C4E40A6-FB8B-9BE8-1C7E-8F7C945E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800" y1="53200" x2="41800" y2="5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6812">
            <a:off x="5462259" y="2357825"/>
            <a:ext cx="3146088" cy="23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0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62"/>
          <p:cNvSpPr txBox="1">
            <a:spLocks noGrp="1"/>
          </p:cNvSpPr>
          <p:nvPr>
            <p:ph type="title"/>
          </p:nvPr>
        </p:nvSpPr>
        <p:spPr>
          <a:xfrm>
            <a:off x="3300780" y="429740"/>
            <a:ext cx="4203168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CD391-C46C-914A-1EE6-CCAB18F1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82" y="1010992"/>
            <a:ext cx="6837778" cy="37027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72"/>
          <p:cNvSpPr txBox="1">
            <a:spLocks noGrp="1"/>
          </p:cNvSpPr>
          <p:nvPr>
            <p:ph type="title"/>
          </p:nvPr>
        </p:nvSpPr>
        <p:spPr>
          <a:xfrm>
            <a:off x="685800" y="538325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pSp>
        <p:nvGrpSpPr>
          <p:cNvPr id="2626" name="Google Shape;2626;p72"/>
          <p:cNvGrpSpPr/>
          <p:nvPr/>
        </p:nvGrpSpPr>
        <p:grpSpPr>
          <a:xfrm>
            <a:off x="4317992" y="1989981"/>
            <a:ext cx="295402" cy="295311"/>
            <a:chOff x="5642475" y="1435075"/>
            <a:chExt cx="481975" cy="481825"/>
          </a:xfrm>
        </p:grpSpPr>
        <p:sp>
          <p:nvSpPr>
            <p:cNvPr id="2627" name="Google Shape;2627;p7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0" name="Google Shape;2630;p72"/>
          <p:cNvGrpSpPr/>
          <p:nvPr/>
        </p:nvGrpSpPr>
        <p:grpSpPr>
          <a:xfrm>
            <a:off x="4318095" y="4091027"/>
            <a:ext cx="295216" cy="295278"/>
            <a:chOff x="5049725" y="2027900"/>
            <a:chExt cx="481750" cy="481850"/>
          </a:xfrm>
        </p:grpSpPr>
        <p:sp>
          <p:nvSpPr>
            <p:cNvPr id="2631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Graphic 2" descr="Morse Code with solid fill">
            <a:extLst>
              <a:ext uri="{FF2B5EF4-FFF2-40B4-BE49-F238E27FC236}">
                <a16:creationId xmlns:a16="http://schemas.microsoft.com/office/drawing/2014/main" id="{66BA3C95-B1DD-A614-82AC-C09942F17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326" y="2637846"/>
            <a:ext cx="2753951" cy="2753951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EF172-43D4-1048-C5F3-A27AB759F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147" y="2094029"/>
            <a:ext cx="3992896" cy="1706508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8BD19BA-26D4-DF40-F40E-E1D2F2E62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147" y="1177031"/>
            <a:ext cx="3992896" cy="783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72"/>
          <p:cNvSpPr txBox="1">
            <a:spLocks noGrp="1"/>
          </p:cNvSpPr>
          <p:nvPr>
            <p:ph type="title"/>
          </p:nvPr>
        </p:nvSpPr>
        <p:spPr>
          <a:xfrm>
            <a:off x="685800" y="538325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pSp>
        <p:nvGrpSpPr>
          <p:cNvPr id="2626" name="Google Shape;2626;p72"/>
          <p:cNvGrpSpPr/>
          <p:nvPr/>
        </p:nvGrpSpPr>
        <p:grpSpPr>
          <a:xfrm>
            <a:off x="4317992" y="1989981"/>
            <a:ext cx="295402" cy="295311"/>
            <a:chOff x="5642475" y="1435075"/>
            <a:chExt cx="481975" cy="481825"/>
          </a:xfrm>
        </p:grpSpPr>
        <p:sp>
          <p:nvSpPr>
            <p:cNvPr id="2627" name="Google Shape;2627;p7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0" name="Google Shape;2630;p72"/>
          <p:cNvGrpSpPr/>
          <p:nvPr/>
        </p:nvGrpSpPr>
        <p:grpSpPr>
          <a:xfrm>
            <a:off x="4318095" y="4091027"/>
            <a:ext cx="295216" cy="295278"/>
            <a:chOff x="5049725" y="2027900"/>
            <a:chExt cx="481750" cy="481850"/>
          </a:xfrm>
        </p:grpSpPr>
        <p:sp>
          <p:nvSpPr>
            <p:cNvPr id="2631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Graphic 2" descr="Morse Code with solid fill">
            <a:extLst>
              <a:ext uri="{FF2B5EF4-FFF2-40B4-BE49-F238E27FC236}">
                <a16:creationId xmlns:a16="http://schemas.microsoft.com/office/drawing/2014/main" id="{66BA3C95-B1DD-A614-82AC-C09942F17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459326" y="2637846"/>
            <a:ext cx="2753951" cy="2753951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4E317-9A2F-8E70-8472-D60927AD2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158"/>
          <a:stretch/>
        </p:blipFill>
        <p:spPr>
          <a:xfrm>
            <a:off x="4136726" y="912346"/>
            <a:ext cx="3587997" cy="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6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72"/>
          <p:cNvSpPr txBox="1">
            <a:spLocks noGrp="1"/>
          </p:cNvSpPr>
          <p:nvPr>
            <p:ph type="title"/>
          </p:nvPr>
        </p:nvSpPr>
        <p:spPr>
          <a:xfrm>
            <a:off x="685800" y="538325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pSp>
        <p:nvGrpSpPr>
          <p:cNvPr id="2626" name="Google Shape;2626;p72"/>
          <p:cNvGrpSpPr/>
          <p:nvPr/>
        </p:nvGrpSpPr>
        <p:grpSpPr>
          <a:xfrm>
            <a:off x="4317992" y="1989981"/>
            <a:ext cx="295402" cy="295311"/>
            <a:chOff x="5642475" y="1435075"/>
            <a:chExt cx="481975" cy="481825"/>
          </a:xfrm>
        </p:grpSpPr>
        <p:sp>
          <p:nvSpPr>
            <p:cNvPr id="2627" name="Google Shape;2627;p7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0" name="Google Shape;2630;p72"/>
          <p:cNvGrpSpPr/>
          <p:nvPr/>
        </p:nvGrpSpPr>
        <p:grpSpPr>
          <a:xfrm>
            <a:off x="4318095" y="4091027"/>
            <a:ext cx="295216" cy="295278"/>
            <a:chOff x="5049725" y="2027900"/>
            <a:chExt cx="481750" cy="481850"/>
          </a:xfrm>
        </p:grpSpPr>
        <p:sp>
          <p:nvSpPr>
            <p:cNvPr id="2631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Graphic 2" descr="Morse Code with solid fill">
            <a:extLst>
              <a:ext uri="{FF2B5EF4-FFF2-40B4-BE49-F238E27FC236}">
                <a16:creationId xmlns:a16="http://schemas.microsoft.com/office/drawing/2014/main" id="{66BA3C95-B1DD-A614-82AC-C09942F17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459326" y="2637846"/>
            <a:ext cx="2753951" cy="2753951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0C2D99C-CE8D-BF57-C7BA-20BA2A57E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92"/>
          <a:stretch/>
        </p:blipFill>
        <p:spPr>
          <a:xfrm>
            <a:off x="4997003" y="343454"/>
            <a:ext cx="2350736" cy="301942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17DA69-3436-B69A-3A9B-71ED1F5474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5" r="43345"/>
          <a:stretch/>
        </p:blipFill>
        <p:spPr>
          <a:xfrm>
            <a:off x="4997003" y="3397495"/>
            <a:ext cx="2350736" cy="14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485927" y="871400"/>
            <a:ext cx="394485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441" name="Google Shape;2441;p68"/>
          <p:cNvSpPr txBox="1">
            <a:spLocks noGrp="1"/>
          </p:cNvSpPr>
          <p:nvPr>
            <p:ph type="subTitle" idx="1"/>
          </p:nvPr>
        </p:nvSpPr>
        <p:spPr>
          <a:xfrm>
            <a:off x="485927" y="1735100"/>
            <a:ext cx="2962800" cy="1193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anose="05000000000000000000" pitchFamily="2" charset="2"/>
              </a:rPr>
              <a:t>The Center for Disability Services Mailing Center has expressed interest </a:t>
            </a:r>
            <a:r>
              <a:rPr lang="en-US" dirty="0">
                <a:sym typeface="Wingdings" panose="05000000000000000000" pitchFamily="2" charset="2"/>
              </a:rPr>
              <a:t>in hiring full-time disabled staff to use the machine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Current disabled employees have also been using it at the facility</a:t>
            </a:r>
            <a:endParaRPr lang="en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EBF02-1188-97C6-B5A7-35F663754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51" y="254374"/>
            <a:ext cx="4014460" cy="2097752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 prstMaterial="dkEdge">
            <a:bevelT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7F05E-142E-63AF-D33D-1CAD20FB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51" y="2352126"/>
            <a:ext cx="4014460" cy="2420300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95065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limitations  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</a:t>
            </a:r>
            <a:r>
              <a:rPr lang="en" dirty="0"/>
              <a:t> Issue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requirements influenced the design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899" name="Google Shape;899;p46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Core functionality &amp; how our design addresses the issue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</a:t>
            </a:r>
            <a:endParaRPr dirty="0"/>
          </a:p>
        </p:txBody>
      </p:sp>
      <p:sp>
        <p:nvSpPr>
          <p:cNvPr id="901" name="Google Shape;901;p46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closer look at key components &amp; code functionality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903" name="Google Shape;903;p46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our solution will be 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</a:t>
            </a:r>
            <a:r>
              <a:rPr lang="en" dirty="0"/>
              <a:t> </a:t>
            </a:r>
            <a:endParaRPr dirty="0"/>
          </a:p>
        </p:txBody>
      </p:sp>
      <p:sp>
        <p:nvSpPr>
          <p:cNvPr id="905" name="Google Shape;905;p46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Slideshow &amp; Q/A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Wrap Up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13" name="Google Shape;913;p46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5CF47A-65EE-FD73-124C-7C66F238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71" y="475173"/>
            <a:ext cx="4463057" cy="4193153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448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77095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7FC06-A021-1874-5375-FA3E094A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9" y="503293"/>
            <a:ext cx="3489141" cy="4136914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548539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797" y="2197729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31236-ED80-685C-2889-933CBEF8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57" y="641127"/>
            <a:ext cx="4717686" cy="3861245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47963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4744" y="2197729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69930-7F80-543C-D6CD-9D304574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79" y="430637"/>
            <a:ext cx="3600241" cy="4282225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7656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123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17C67-71A8-BD0B-2A55-11271A54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74" y="698070"/>
            <a:ext cx="5275252" cy="3747359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8340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047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February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B2AF6-3FB0-D313-ACA3-CB3F412A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95" y="478017"/>
            <a:ext cx="4606209" cy="4187463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723552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86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3F65D-3F50-4D04-2E54-2B328343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27" y="591764"/>
            <a:ext cx="4782346" cy="3959971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78105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92;p72">
            <a:extLst>
              <a:ext uri="{FF2B5EF4-FFF2-40B4-BE49-F238E27FC236}">
                <a16:creationId xmlns:a16="http://schemas.microsoft.com/office/drawing/2014/main" id="{E1CDC25A-0685-8BAD-9F72-99FF13B33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3428" y="2197728"/>
            <a:ext cx="2350736" cy="74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A1000-D581-C53D-93E0-B5857FEA3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44" y="683917"/>
            <a:ext cx="5311311" cy="3775663"/>
          </a:xfrm>
          <a:prstGeom prst="rect">
            <a:avLst/>
          </a:prstGeom>
          <a:ln w="28575">
            <a:solidFill>
              <a:schemeClr val="accent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89460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34C9B53-7207-1499-8C21-9664BA0242EB}"/>
              </a:ext>
            </a:extLst>
          </p:cNvPr>
          <p:cNvSpPr/>
          <p:nvPr/>
        </p:nvSpPr>
        <p:spPr>
          <a:xfrm>
            <a:off x="4885422" y="1670317"/>
            <a:ext cx="3743846" cy="2878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2A2C6-8FE6-39B5-710D-57A8697BA5D0}"/>
              </a:ext>
            </a:extLst>
          </p:cNvPr>
          <p:cNvSpPr/>
          <p:nvPr/>
        </p:nvSpPr>
        <p:spPr>
          <a:xfrm>
            <a:off x="689020" y="1770845"/>
            <a:ext cx="3743846" cy="2878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6" name="Google Shape;2766;p76"/>
          <p:cNvSpPr txBox="1">
            <a:spLocks noGrp="1"/>
          </p:cNvSpPr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817" name="Google Shape;2061;p62">
            <a:extLst>
              <a:ext uri="{FF2B5EF4-FFF2-40B4-BE49-F238E27FC236}">
                <a16:creationId xmlns:a16="http://schemas.microsoft.com/office/drawing/2014/main" id="{C9F6C209-EE37-4048-89E5-AAF3F5D40A64}"/>
              </a:ext>
            </a:extLst>
          </p:cNvPr>
          <p:cNvSpPr txBox="1">
            <a:spLocks/>
          </p:cNvSpPr>
          <p:nvPr/>
        </p:nvSpPr>
        <p:spPr>
          <a:xfrm>
            <a:off x="3136500" y="1200320"/>
            <a:ext cx="2871000" cy="8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1400" dirty="0"/>
              <a:t>Any questions?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ADF609-D5A5-4779-8705-8DB81E13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73" b="83105" l="32393" r="88796">
                        <a14:foregroundMark x1="32393" y1="48554" x2="32393" y2="48554"/>
                        <a14:foregroundMark x1="51067" y1="82953" x2="51067" y2="8295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8" t="6937" r="4585" b="8395"/>
          <a:stretch/>
        </p:blipFill>
        <p:spPr bwMode="auto">
          <a:xfrm>
            <a:off x="4954110" y="718040"/>
            <a:ext cx="645013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AA676-EC85-382E-D5AD-A0CC411DC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8" b="97169" l="2685" r="97987">
                        <a14:foregroundMark x1="22064" y1="11840" x2="16023" y2="10553"/>
                        <a14:foregroundMark x1="16023" y1="10553" x2="6124" y2="13385"/>
                        <a14:foregroundMark x1="6124" y1="13385" x2="7466" y2="54054"/>
                        <a14:foregroundMark x1="3607" y1="12098" x2="56879" y2="4891"/>
                        <a14:foregroundMark x1="56879" y1="4891" x2="91275" y2="20849"/>
                        <a14:foregroundMark x1="91275" y1="20849" x2="95889" y2="33076"/>
                        <a14:foregroundMark x1="95889" y1="33076" x2="92198" y2="74389"/>
                        <a14:foregroundMark x1="92198" y1="74389" x2="24077" y2="94080"/>
                        <a14:foregroundMark x1="24077" y1="94080" x2="15688" y2="94080"/>
                        <a14:foregroundMark x1="14510" y1="88871" x2="2871" y2="37412"/>
                        <a14:foregroundMark x1="15688" y1="94080" x2="14740" y2="89888"/>
                        <a14:foregroundMark x1="2373" y1="26538" x2="2852" y2="7079"/>
                        <a14:foregroundMark x1="2320" y1="28700" x2="2305" y2="29299"/>
                        <a14:foregroundMark x1="2852" y1="7079" x2="6460" y2="6692"/>
                        <a14:foregroundMark x1="26594" y1="39768" x2="54782" y2="41313"/>
                        <a14:foregroundMark x1="54782" y1="41313" x2="84312" y2="38353"/>
                        <a14:foregroundMark x1="84312" y1="38353" x2="87836" y2="36165"/>
                        <a14:foregroundMark x1="91862" y1="37709" x2="90352" y2="55470"/>
                        <a14:foregroundMark x1="90352" y1="55470" x2="90352" y2="55470"/>
                        <a14:foregroundMark x1="88171" y1="34363" x2="36577" y2="51995"/>
                        <a14:foregroundMark x1="36577" y1="51995" x2="33054" y2="56499"/>
                        <a14:foregroundMark x1="42701" y1="51351" x2="34228" y2="53797"/>
                        <a14:foregroundMark x1="34228" y1="53797" x2="37668" y2="37967"/>
                        <a14:foregroundMark x1="37668" y1="37967" x2="31208" y2="37838"/>
                        <a14:foregroundMark x1="31208" y1="37838" x2="46812" y2="50450"/>
                        <a14:foregroundMark x1="46812" y1="50450" x2="46393" y2="61647"/>
                        <a14:foregroundMark x1="42534" y1="30888" x2="32299" y2="36680"/>
                        <a14:foregroundMark x1="32299" y1="36680" x2="29362" y2="70013"/>
                        <a14:foregroundMark x1="29362" y1="70013" x2="57466" y2="70142"/>
                        <a14:foregroundMark x1="57466" y1="70142" x2="43792" y2="38353"/>
                        <a14:foregroundMark x1="43792" y1="38353" x2="36074" y2="36293"/>
                        <a14:foregroundMark x1="73154" y1="33462" x2="62081" y2="42342"/>
                        <a14:foregroundMark x1="62081" y1="42342" x2="66275" y2="75418"/>
                        <a14:foregroundMark x1="66275" y1="75418" x2="85151" y2="78636"/>
                        <a14:foregroundMark x1="85151" y1="78636" x2="92869" y2="69369"/>
                        <a14:foregroundMark x1="92869" y1="69369" x2="93792" y2="37323"/>
                        <a14:foregroundMark x1="93792" y1="37323" x2="87081" y2="28314"/>
                        <a14:foregroundMark x1="87081" y1="28314" x2="66359" y2="31145"/>
                        <a14:foregroundMark x1="66359" y1="31145" x2="59815" y2="34878"/>
                        <a14:foregroundMark x1="49245" y1="7851" x2="39010" y2="13256"/>
                        <a14:foregroundMark x1="61074" y1="12484" x2="36997" y2="14672"/>
                        <a14:foregroundMark x1="17114" y1="6950" x2="6208" y2="7079"/>
                        <a14:foregroundMark x1="12752" y1="7336" x2="6124" y2="6435"/>
                        <a14:foregroundMark x1="24077" y1="38739" x2="22567" y2="63835"/>
                        <a14:foregroundMark x1="19379" y1="45302" x2="20721" y2="94981"/>
                        <a14:foregroundMark x1="26174" y1="58687" x2="36158" y2="58430"/>
                        <a14:foregroundMark x1="36158" y1="58430" x2="42617" y2="58430"/>
                        <a14:foregroundMark x1="97987" y1="23423" x2="96477" y2="30631"/>
                        <a14:foregroundMark x1="5872" y1="59073" x2="8977" y2="67310"/>
                        <a14:foregroundMark x1="5274" y1="55985" x2="4614" y2="53539"/>
                        <a14:foregroundMark x1="5551" y1="57014" x2="5274" y2="55985"/>
                        <a14:foregroundMark x1="5690" y1="57529" x2="5551" y2="57014"/>
                        <a14:foregroundMark x1="6072" y1="58945" x2="5690" y2="57529"/>
                        <a14:foregroundMark x1="8641" y1="68468" x2="6072" y2="58945"/>
                        <a14:foregroundMark x1="5631" y1="58945" x2="13308" y2="87672"/>
                        <a14:foregroundMark x1="5253" y1="57529" x2="5631" y2="58945"/>
                        <a14:foregroundMark x1="5115" y1="57014" x2="5253" y2="57529"/>
                        <a14:foregroundMark x1="4840" y1="55985" x2="5115" y2="57014"/>
                        <a14:foregroundMark x1="4530" y1="54826" x2="4840" y2="55985"/>
                        <a14:foregroundMark x1="12081" y1="85199" x2="11326" y2="80180"/>
                        <a14:foregroundMark x1="15084" y1="95109" x2="15352" y2="97169"/>
                        <a14:foregroundMark x1="14765" y1="92664" x2="15084" y2="95109"/>
                        <a14:foregroundMark x1="53859" y1="87001" x2="45050" y2="88031"/>
                        <a14:foregroundMark x1="45050" y1="88031" x2="44295" y2="88546"/>
                        <a14:backgroundMark x1="4698" y1="65766" x2="4698" y2="65766"/>
                        <a14:backgroundMark x1="4195" y1="63063" x2="6208" y2="81338"/>
                        <a14:backgroundMark x1="8305" y1="84170" x2="10403" y2="90347"/>
                        <a14:backgroundMark x1="27852" y1="99228" x2="21225" y2="99871"/>
                        <a14:backgroundMark x1="21225" y1="99871" x2="21225" y2="99871"/>
                        <a14:backgroundMark x1="22651" y1="99871" x2="19211" y2="99356"/>
                        <a14:backgroundMark x1="11913" y1="88288" x2="12584" y2="91763"/>
                        <a14:backgroundMark x1="12332" y1="89189" x2="13507" y2="91248"/>
                        <a14:backgroundMark x1="80789" y1="88932" x2="58893" y2="93694"/>
                        <a14:backgroundMark x1="252" y1="7336" x2="671" y2="11454"/>
                        <a14:backgroundMark x1="587" y1="27413" x2="587" y2="33848"/>
                        <a14:backgroundMark x1="2349" y1="28700" x2="2349" y2="34363"/>
                        <a14:backgroundMark x1="1762" y1="33977" x2="2097" y2="37580"/>
                        <a14:backgroundMark x1="2181" y1="28700" x2="2181" y2="25611"/>
                        <a14:backgroundMark x1="3440" y1="57786" x2="3440" y2="57786"/>
                        <a14:backgroundMark x1="4279" y1="58945" x2="4279" y2="58945"/>
                        <a14:backgroundMark x1="3775" y1="57014" x2="3775" y2="57014"/>
                        <a14:backgroundMark x1="4279" y1="57529" x2="4279" y2="57529"/>
                        <a14:backgroundMark x1="4111" y1="57529" x2="4111" y2="57529"/>
                        <a14:backgroundMark x1="4279" y1="55985" x2="4279" y2="55985"/>
                        <a14:backgroundMark x1="13003" y1="88932" x2="13003" y2="88932"/>
                        <a14:backgroundMark x1="14430" y1="95109" x2="14430" y2="95109"/>
                        <a14:backgroundMark x1="70805" y1="7207" x2="70805" y2="7207"/>
                        <a14:backgroundMark x1="69295" y1="7465" x2="69295" y2="7465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958" y="2033970"/>
            <a:ext cx="3679908" cy="239873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0430D-EEAD-D8D5-4184-89F2C036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484284"/>
            <a:ext cx="3350302" cy="1427639"/>
          </a:xfrm>
          <a:prstGeom prst="rect">
            <a:avLst/>
          </a:prstGeom>
        </p:spPr>
      </p:pic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55868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n>
                  <a:solidFill>
                    <a:schemeClr val="tx2">
                      <a:lumMod val="10000"/>
                    </a:schemeClr>
                  </a:solidFill>
                </a:ln>
                <a:solidFill>
                  <a:sysClr val="windowText" lastClr="000000"/>
                </a:solidFill>
              </a:rPr>
              <a:t>The Center for Disability Services Mailing Center processes an enormous amount of paper daily. </a:t>
            </a:r>
            <a:endParaRPr dirty="0">
              <a:ln>
                <a:solidFill>
                  <a:schemeClr val="tx2">
                    <a:lumMod val="10000"/>
                  </a:schemeClr>
                </a:solidFill>
              </a:ln>
              <a:solidFill>
                <a:sysClr val="windowText" lastClr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n>
                <a:solidFill>
                  <a:schemeClr val="tx2">
                    <a:lumMod val="10000"/>
                  </a:schemeClr>
                </a:solidFill>
              </a:ln>
              <a:solidFill>
                <a:sysClr val="windowText" lastClr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>
                  <a:solidFill>
                    <a:schemeClr val="tx2">
                      <a:lumMod val="10000"/>
                    </a:schemeClr>
                  </a:solidFill>
                </a:ln>
                <a:solidFill>
                  <a:sysClr val="windowText" lastClr="000000"/>
                </a:solidFill>
              </a:rPr>
              <a:t>They use about 50,000-100,000 paper sheets per day. </a:t>
            </a:r>
            <a:endParaRPr dirty="0">
              <a:ln>
                <a:solidFill>
                  <a:schemeClr val="tx2">
                    <a:lumMod val="1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D11F-5401-47C0-B69F-1B201B96A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00" y="3488521"/>
            <a:ext cx="3350302" cy="14234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77BE7C8-4D43-E08F-FDC1-4E45FEC5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2050" name="Picture 2" descr="USPS Shipping Supplies - University Mail Services">
            <a:extLst>
              <a:ext uri="{FF2B5EF4-FFF2-40B4-BE49-F238E27FC236}">
                <a16:creationId xmlns:a16="http://schemas.microsoft.com/office/drawing/2014/main" id="{6C9E80CE-E41D-AEAB-B32C-1FA0E8EF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5967" y1="39323" x2="15967" y2="39323"/>
                        <a14:foregroundMark x1="74707" y1="43924" x2="74707" y2="43924"/>
                        <a14:foregroundMark x1="75537" y1="43056" x2="75537" y2="43056"/>
                        <a14:foregroundMark x1="75195" y1="45660" x2="75195" y2="45660"/>
                        <a14:foregroundMark x1="75195" y1="43663" x2="75195" y2="43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02" y="634948"/>
            <a:ext cx="5065486" cy="28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2E7A-BAA4-4F94-0DEC-364A5E90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1D4A4-753B-30B4-A2EB-6AB6454F0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2143593"/>
            <a:ext cx="3067800" cy="1576407"/>
          </a:xfrm>
        </p:spPr>
        <p:txBody>
          <a:bodyPr/>
          <a:lstStyle/>
          <a:p>
            <a:r>
              <a:rPr lang="en-US" b="1" dirty="0"/>
              <a:t>To get the paper, it must be manually opened from reams containing 500 sheets each. </a:t>
            </a:r>
          </a:p>
          <a:p>
            <a:endParaRPr lang="en-US" b="1" dirty="0"/>
          </a:p>
          <a:p>
            <a:r>
              <a:rPr lang="en-US" b="1" dirty="0"/>
              <a:t>This translates to about 100-200 reams per day. </a:t>
            </a:r>
          </a:p>
        </p:txBody>
      </p:sp>
      <p:pic>
        <p:nvPicPr>
          <p:cNvPr id="1028" name="Picture 4" descr="Multipurpose Paper 500 sheets | Printer Paper | nu: – Nuco">
            <a:extLst>
              <a:ext uri="{FF2B5EF4-FFF2-40B4-BE49-F238E27FC236}">
                <a16:creationId xmlns:a16="http://schemas.microsoft.com/office/drawing/2014/main" id="{A4B1BA70-72DE-A71A-A592-ED7676BC3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868" r="93032">
                        <a14:foregroundMark x1="5990" y1="39167" x2="5990" y2="39167"/>
                        <a14:foregroundMark x1="87408" y1="51333" x2="87408" y2="51333"/>
                        <a14:foregroundMark x1="67115" y1="66000" x2="67115" y2="66000"/>
                        <a14:foregroundMark x1="56479" y1="64000" x2="76528" y2="51167"/>
                        <a14:foregroundMark x1="60269" y1="68667" x2="48778" y2="45500"/>
                        <a14:foregroundMark x1="48778" y1="45500" x2="48778" y2="45500"/>
                        <a14:foregroundMark x1="62469" y1="59917" x2="61369" y2="41833"/>
                        <a14:foregroundMark x1="66259" y1="64833" x2="76895" y2="52500"/>
                        <a14:foregroundMark x1="76895" y1="52500" x2="76895" y2="52333"/>
                        <a14:foregroundMark x1="68826" y1="66917" x2="85208" y2="55083"/>
                        <a14:foregroundMark x1="85208" y1="55083" x2="85941" y2="52333"/>
                        <a14:foregroundMark x1="88509" y1="64250" x2="86186" y2="36667"/>
                        <a14:foregroundMark x1="86186" y1="36667" x2="62225" y2="32250"/>
                        <a14:foregroundMark x1="62225" y1="32250" x2="60758" y2="32333"/>
                        <a14:foregroundMark x1="87897" y1="31750" x2="59169" y2="31167"/>
                        <a14:foregroundMark x1="59169" y1="31167" x2="51956" y2="34833"/>
                        <a14:foregroundMark x1="76284" y1="46500" x2="81051" y2="48833"/>
                        <a14:foregroundMark x1="93032" y1="63833" x2="77751" y2="69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40" y="-717598"/>
            <a:ext cx="4563256" cy="66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F345-DBAC-953A-19D7-45F3AB6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28" y="1584300"/>
            <a:ext cx="3424372" cy="8637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B61B4-425A-D918-8EE5-A42717F8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882" y="2316850"/>
            <a:ext cx="3506818" cy="1992821"/>
          </a:xfrm>
        </p:spPr>
        <p:txBody>
          <a:bodyPr/>
          <a:lstStyle/>
          <a:p>
            <a:r>
              <a:rPr lang="en-US" dirty="0"/>
              <a:t>For disabled individuals, opening large volumes of reams presents many issues: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Damages internal paper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Paper cuts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Needs supervision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DB175378-D67E-9540-D7AA-5F370202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4915" y="-22246"/>
            <a:ext cx="4659086" cy="52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804;p82">
            <a:extLst>
              <a:ext uri="{FF2B5EF4-FFF2-40B4-BE49-F238E27FC236}">
                <a16:creationId xmlns:a16="http://schemas.microsoft.com/office/drawing/2014/main" id="{51408122-CC61-29BE-A503-5DC220C7B3E9}"/>
              </a:ext>
            </a:extLst>
          </p:cNvPr>
          <p:cNvGrpSpPr/>
          <p:nvPr/>
        </p:nvGrpSpPr>
        <p:grpSpPr>
          <a:xfrm>
            <a:off x="662473" y="3281098"/>
            <a:ext cx="1383430" cy="805892"/>
            <a:chOff x="4791775" y="1877500"/>
            <a:chExt cx="66725" cy="36975"/>
          </a:xfrm>
        </p:grpSpPr>
        <p:sp>
          <p:nvSpPr>
            <p:cNvPr id="5" name="Google Shape;3805;p82">
              <a:extLst>
                <a:ext uri="{FF2B5EF4-FFF2-40B4-BE49-F238E27FC236}">
                  <a16:creationId xmlns:a16="http://schemas.microsoft.com/office/drawing/2014/main" id="{F2E61B0A-4C1D-80E9-AAF0-6598F4A042C1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06;p82">
              <a:extLst>
                <a:ext uri="{FF2B5EF4-FFF2-40B4-BE49-F238E27FC236}">
                  <a16:creationId xmlns:a16="http://schemas.microsoft.com/office/drawing/2014/main" id="{659BDEE8-B2E8-DCC6-A560-6EB7A06B645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804;p82">
            <a:extLst>
              <a:ext uri="{FF2B5EF4-FFF2-40B4-BE49-F238E27FC236}">
                <a16:creationId xmlns:a16="http://schemas.microsoft.com/office/drawing/2014/main" id="{5E10CB02-4740-C5B3-918E-E881665C1DBD}"/>
              </a:ext>
            </a:extLst>
          </p:cNvPr>
          <p:cNvGrpSpPr/>
          <p:nvPr/>
        </p:nvGrpSpPr>
        <p:grpSpPr>
          <a:xfrm>
            <a:off x="1994371" y="3281453"/>
            <a:ext cx="1383430" cy="805892"/>
            <a:chOff x="4791775" y="1877500"/>
            <a:chExt cx="66725" cy="36975"/>
          </a:xfrm>
        </p:grpSpPr>
        <p:sp>
          <p:nvSpPr>
            <p:cNvPr id="8" name="Google Shape;3805;p82">
              <a:extLst>
                <a:ext uri="{FF2B5EF4-FFF2-40B4-BE49-F238E27FC236}">
                  <a16:creationId xmlns:a16="http://schemas.microsoft.com/office/drawing/2014/main" id="{EB9BB1F5-A842-ECF8-82C5-4B610E3A927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06;p82">
              <a:extLst>
                <a:ext uri="{FF2B5EF4-FFF2-40B4-BE49-F238E27FC236}">
                  <a16:creationId xmlns:a16="http://schemas.microsoft.com/office/drawing/2014/main" id="{4B3231CC-C2E7-F464-FE35-7D049564B8F1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804;p82">
            <a:extLst>
              <a:ext uri="{FF2B5EF4-FFF2-40B4-BE49-F238E27FC236}">
                <a16:creationId xmlns:a16="http://schemas.microsoft.com/office/drawing/2014/main" id="{ED6CFCBC-52AD-694B-7F8E-2C5C71AC059D}"/>
              </a:ext>
            </a:extLst>
          </p:cNvPr>
          <p:cNvGrpSpPr/>
          <p:nvPr/>
        </p:nvGrpSpPr>
        <p:grpSpPr>
          <a:xfrm>
            <a:off x="3283154" y="3281098"/>
            <a:ext cx="1383430" cy="805892"/>
            <a:chOff x="4791775" y="1877500"/>
            <a:chExt cx="66725" cy="36975"/>
          </a:xfrm>
        </p:grpSpPr>
        <p:sp>
          <p:nvSpPr>
            <p:cNvPr id="11" name="Google Shape;3805;p82">
              <a:extLst>
                <a:ext uri="{FF2B5EF4-FFF2-40B4-BE49-F238E27FC236}">
                  <a16:creationId xmlns:a16="http://schemas.microsoft.com/office/drawing/2014/main" id="{DB727A13-FE9E-2E27-8701-1DC2BC672D9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06;p82">
              <a:extLst>
                <a:ext uri="{FF2B5EF4-FFF2-40B4-BE49-F238E27FC236}">
                  <a16:creationId xmlns:a16="http://schemas.microsoft.com/office/drawing/2014/main" id="{D5DE02BC-A39D-1333-516E-588F8A026C1F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804;p82">
            <a:extLst>
              <a:ext uri="{FF2B5EF4-FFF2-40B4-BE49-F238E27FC236}">
                <a16:creationId xmlns:a16="http://schemas.microsoft.com/office/drawing/2014/main" id="{88365F9F-C98D-7A22-C711-71DD5CBF1FFC}"/>
              </a:ext>
            </a:extLst>
          </p:cNvPr>
          <p:cNvGrpSpPr/>
          <p:nvPr/>
        </p:nvGrpSpPr>
        <p:grpSpPr>
          <a:xfrm>
            <a:off x="4540982" y="3281715"/>
            <a:ext cx="1383430" cy="805892"/>
            <a:chOff x="4791775" y="1877500"/>
            <a:chExt cx="66725" cy="36975"/>
          </a:xfrm>
        </p:grpSpPr>
        <p:sp>
          <p:nvSpPr>
            <p:cNvPr id="14" name="Google Shape;3805;p82">
              <a:extLst>
                <a:ext uri="{FF2B5EF4-FFF2-40B4-BE49-F238E27FC236}">
                  <a16:creationId xmlns:a16="http://schemas.microsoft.com/office/drawing/2014/main" id="{3A8427DA-377E-9336-6B03-4244A826B9B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06;p82">
              <a:extLst>
                <a:ext uri="{FF2B5EF4-FFF2-40B4-BE49-F238E27FC236}">
                  <a16:creationId xmlns:a16="http://schemas.microsoft.com/office/drawing/2014/main" id="{B814D719-ED84-F790-17B4-348CE3768144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804;p82">
            <a:extLst>
              <a:ext uri="{FF2B5EF4-FFF2-40B4-BE49-F238E27FC236}">
                <a16:creationId xmlns:a16="http://schemas.microsoft.com/office/drawing/2014/main" id="{D5A22613-5975-CAFC-53EC-63CAA9541F11}"/>
              </a:ext>
            </a:extLst>
          </p:cNvPr>
          <p:cNvGrpSpPr/>
          <p:nvPr/>
        </p:nvGrpSpPr>
        <p:grpSpPr>
          <a:xfrm>
            <a:off x="5872880" y="3282070"/>
            <a:ext cx="1383430" cy="805892"/>
            <a:chOff x="4791775" y="1877500"/>
            <a:chExt cx="66725" cy="36975"/>
          </a:xfrm>
        </p:grpSpPr>
        <p:sp>
          <p:nvSpPr>
            <p:cNvPr id="17" name="Google Shape;3805;p82">
              <a:extLst>
                <a:ext uri="{FF2B5EF4-FFF2-40B4-BE49-F238E27FC236}">
                  <a16:creationId xmlns:a16="http://schemas.microsoft.com/office/drawing/2014/main" id="{61ECEFE9-89FB-1750-531F-E285DE10C95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06;p82">
              <a:extLst>
                <a:ext uri="{FF2B5EF4-FFF2-40B4-BE49-F238E27FC236}">
                  <a16:creationId xmlns:a16="http://schemas.microsoft.com/office/drawing/2014/main" id="{53AA52CB-969A-6AD5-80BA-CE1744357F4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804;p82">
            <a:extLst>
              <a:ext uri="{FF2B5EF4-FFF2-40B4-BE49-F238E27FC236}">
                <a16:creationId xmlns:a16="http://schemas.microsoft.com/office/drawing/2014/main" id="{509C439C-81BE-2913-A68C-4AF8E044F1D5}"/>
              </a:ext>
            </a:extLst>
          </p:cNvPr>
          <p:cNvGrpSpPr/>
          <p:nvPr/>
        </p:nvGrpSpPr>
        <p:grpSpPr>
          <a:xfrm>
            <a:off x="7161663" y="3281715"/>
            <a:ext cx="1383430" cy="805892"/>
            <a:chOff x="4791775" y="1877500"/>
            <a:chExt cx="66725" cy="36975"/>
          </a:xfrm>
        </p:grpSpPr>
        <p:sp>
          <p:nvSpPr>
            <p:cNvPr id="20" name="Google Shape;3805;p82">
              <a:extLst>
                <a:ext uri="{FF2B5EF4-FFF2-40B4-BE49-F238E27FC236}">
                  <a16:creationId xmlns:a16="http://schemas.microsoft.com/office/drawing/2014/main" id="{DB34013B-75A5-3A68-5DA5-917A705CC9E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06;p82">
              <a:extLst>
                <a:ext uri="{FF2B5EF4-FFF2-40B4-BE49-F238E27FC236}">
                  <a16:creationId xmlns:a16="http://schemas.microsoft.com/office/drawing/2014/main" id="{44B894F1-1B00-FE97-6EAB-90FA1D32A6A4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50"/>
          <p:cNvSpPr/>
          <p:nvPr/>
        </p:nvSpPr>
        <p:spPr>
          <a:xfrm>
            <a:off x="5499212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804;p82">
            <a:extLst>
              <a:ext uri="{FF2B5EF4-FFF2-40B4-BE49-F238E27FC236}">
                <a16:creationId xmlns:a16="http://schemas.microsoft.com/office/drawing/2014/main" id="{87229CC6-0148-4D55-A066-FE8D03D344F3}"/>
              </a:ext>
            </a:extLst>
          </p:cNvPr>
          <p:cNvGrpSpPr/>
          <p:nvPr/>
        </p:nvGrpSpPr>
        <p:grpSpPr>
          <a:xfrm>
            <a:off x="665577" y="4086636"/>
            <a:ext cx="1383430" cy="805892"/>
            <a:chOff x="4791775" y="1877500"/>
            <a:chExt cx="66725" cy="36975"/>
          </a:xfrm>
        </p:grpSpPr>
        <p:sp>
          <p:nvSpPr>
            <p:cNvPr id="70" name="Google Shape;3805;p82">
              <a:extLst>
                <a:ext uri="{FF2B5EF4-FFF2-40B4-BE49-F238E27FC236}">
                  <a16:creationId xmlns:a16="http://schemas.microsoft.com/office/drawing/2014/main" id="{3A41F5D7-76FD-4AC2-BBCB-AD9A8B5DE93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06;p82">
              <a:extLst>
                <a:ext uri="{FF2B5EF4-FFF2-40B4-BE49-F238E27FC236}">
                  <a16:creationId xmlns:a16="http://schemas.microsoft.com/office/drawing/2014/main" id="{6FD37503-D5BA-41E9-BE39-232C8BBDFF3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3804;p82">
            <a:extLst>
              <a:ext uri="{FF2B5EF4-FFF2-40B4-BE49-F238E27FC236}">
                <a16:creationId xmlns:a16="http://schemas.microsoft.com/office/drawing/2014/main" id="{02CE4F3A-0360-42B5-81EF-B385AC374C42}"/>
              </a:ext>
            </a:extLst>
          </p:cNvPr>
          <p:cNvGrpSpPr/>
          <p:nvPr/>
        </p:nvGrpSpPr>
        <p:grpSpPr>
          <a:xfrm>
            <a:off x="1997475" y="4086991"/>
            <a:ext cx="1383430" cy="805892"/>
            <a:chOff x="4791775" y="1877500"/>
            <a:chExt cx="66725" cy="36975"/>
          </a:xfrm>
        </p:grpSpPr>
        <p:sp>
          <p:nvSpPr>
            <p:cNvPr id="73" name="Google Shape;3805;p82">
              <a:extLst>
                <a:ext uri="{FF2B5EF4-FFF2-40B4-BE49-F238E27FC236}">
                  <a16:creationId xmlns:a16="http://schemas.microsoft.com/office/drawing/2014/main" id="{B930C08B-D375-4D94-AE12-6E534FB5B7B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06;p82">
              <a:extLst>
                <a:ext uri="{FF2B5EF4-FFF2-40B4-BE49-F238E27FC236}">
                  <a16:creationId xmlns:a16="http://schemas.microsoft.com/office/drawing/2014/main" id="{5E7DE349-764C-4580-ADAD-A6198190750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3804;p82">
            <a:extLst>
              <a:ext uri="{FF2B5EF4-FFF2-40B4-BE49-F238E27FC236}">
                <a16:creationId xmlns:a16="http://schemas.microsoft.com/office/drawing/2014/main" id="{D37BDF33-7663-45C2-9FA8-C8A299191283}"/>
              </a:ext>
            </a:extLst>
          </p:cNvPr>
          <p:cNvGrpSpPr/>
          <p:nvPr/>
        </p:nvGrpSpPr>
        <p:grpSpPr>
          <a:xfrm>
            <a:off x="3286258" y="4086636"/>
            <a:ext cx="1383430" cy="805892"/>
            <a:chOff x="4791775" y="1877500"/>
            <a:chExt cx="66725" cy="36975"/>
          </a:xfrm>
        </p:grpSpPr>
        <p:sp>
          <p:nvSpPr>
            <p:cNvPr id="76" name="Google Shape;3805;p82">
              <a:extLst>
                <a:ext uri="{FF2B5EF4-FFF2-40B4-BE49-F238E27FC236}">
                  <a16:creationId xmlns:a16="http://schemas.microsoft.com/office/drawing/2014/main" id="{F2BF6CAB-975F-44A0-A786-6C1E08B0B8A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06;p82">
              <a:extLst>
                <a:ext uri="{FF2B5EF4-FFF2-40B4-BE49-F238E27FC236}">
                  <a16:creationId xmlns:a16="http://schemas.microsoft.com/office/drawing/2014/main" id="{A383DCF8-195E-4818-92F5-5FC1FCA00D33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3804;p82">
            <a:extLst>
              <a:ext uri="{FF2B5EF4-FFF2-40B4-BE49-F238E27FC236}">
                <a16:creationId xmlns:a16="http://schemas.microsoft.com/office/drawing/2014/main" id="{6F4D8C2C-C3B0-49CB-9B5A-4A48C0DB3825}"/>
              </a:ext>
            </a:extLst>
          </p:cNvPr>
          <p:cNvGrpSpPr/>
          <p:nvPr/>
        </p:nvGrpSpPr>
        <p:grpSpPr>
          <a:xfrm>
            <a:off x="4544086" y="4087253"/>
            <a:ext cx="1383430" cy="805892"/>
            <a:chOff x="4791775" y="1877500"/>
            <a:chExt cx="66725" cy="36975"/>
          </a:xfrm>
        </p:grpSpPr>
        <p:sp>
          <p:nvSpPr>
            <p:cNvPr id="88" name="Google Shape;3805;p82">
              <a:extLst>
                <a:ext uri="{FF2B5EF4-FFF2-40B4-BE49-F238E27FC236}">
                  <a16:creationId xmlns:a16="http://schemas.microsoft.com/office/drawing/2014/main" id="{2B8048AE-0F1E-4BD6-AA02-9BCDDF4FE04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06;p82">
              <a:extLst>
                <a:ext uri="{FF2B5EF4-FFF2-40B4-BE49-F238E27FC236}">
                  <a16:creationId xmlns:a16="http://schemas.microsoft.com/office/drawing/2014/main" id="{E290F0BC-62B7-4B38-9CA9-446EEB5CEDC3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3804;p82">
            <a:extLst>
              <a:ext uri="{FF2B5EF4-FFF2-40B4-BE49-F238E27FC236}">
                <a16:creationId xmlns:a16="http://schemas.microsoft.com/office/drawing/2014/main" id="{5D09DB06-5811-4CB1-AFE7-3FBD982D85D4}"/>
              </a:ext>
            </a:extLst>
          </p:cNvPr>
          <p:cNvGrpSpPr/>
          <p:nvPr/>
        </p:nvGrpSpPr>
        <p:grpSpPr>
          <a:xfrm>
            <a:off x="5875984" y="4087608"/>
            <a:ext cx="1383430" cy="805892"/>
            <a:chOff x="4791775" y="1877500"/>
            <a:chExt cx="66725" cy="36975"/>
          </a:xfrm>
        </p:grpSpPr>
        <p:sp>
          <p:nvSpPr>
            <p:cNvPr id="91" name="Google Shape;3805;p82">
              <a:extLst>
                <a:ext uri="{FF2B5EF4-FFF2-40B4-BE49-F238E27FC236}">
                  <a16:creationId xmlns:a16="http://schemas.microsoft.com/office/drawing/2014/main" id="{58CFA453-FAC0-4396-B343-17F52E7262D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06;p82">
              <a:extLst>
                <a:ext uri="{FF2B5EF4-FFF2-40B4-BE49-F238E27FC236}">
                  <a16:creationId xmlns:a16="http://schemas.microsoft.com/office/drawing/2014/main" id="{4E583859-E129-4474-A41D-9DE45D7C2222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3804;p82">
            <a:extLst>
              <a:ext uri="{FF2B5EF4-FFF2-40B4-BE49-F238E27FC236}">
                <a16:creationId xmlns:a16="http://schemas.microsoft.com/office/drawing/2014/main" id="{79E7DAE1-8435-4049-BB6E-37D2390FFFD7}"/>
              </a:ext>
            </a:extLst>
          </p:cNvPr>
          <p:cNvGrpSpPr/>
          <p:nvPr/>
        </p:nvGrpSpPr>
        <p:grpSpPr>
          <a:xfrm>
            <a:off x="7164767" y="4087253"/>
            <a:ext cx="1383430" cy="805892"/>
            <a:chOff x="4791775" y="1877500"/>
            <a:chExt cx="66725" cy="36975"/>
          </a:xfrm>
        </p:grpSpPr>
        <p:sp>
          <p:nvSpPr>
            <p:cNvPr id="94" name="Google Shape;3805;p82">
              <a:extLst>
                <a:ext uri="{FF2B5EF4-FFF2-40B4-BE49-F238E27FC236}">
                  <a16:creationId xmlns:a16="http://schemas.microsoft.com/office/drawing/2014/main" id="{737A9B2A-12C0-45ED-90B4-BEAABF48906E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06;p82">
              <a:extLst>
                <a:ext uri="{FF2B5EF4-FFF2-40B4-BE49-F238E27FC236}">
                  <a16:creationId xmlns:a16="http://schemas.microsoft.com/office/drawing/2014/main" id="{150BE131-616C-449C-B591-9458EC8E5D9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" name="Google Shape;1160;p50"/>
          <p:cNvSpPr/>
          <p:nvPr/>
        </p:nvSpPr>
        <p:spPr>
          <a:xfrm>
            <a:off x="4853063" y="1236350"/>
            <a:ext cx="3143100" cy="3143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1147838" y="1236350"/>
            <a:ext cx="3143100" cy="3143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</a:t>
            </a:r>
            <a:endParaRPr dirty="0"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/>
              <a:t>The developed system must be safe to use</a:t>
            </a:r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Safety</a:t>
            </a:r>
            <a:endParaRPr dirty="0"/>
          </a:p>
        </p:txBody>
      </p:sp>
      <p:sp>
        <p:nvSpPr>
          <p:cNvPr id="1168" name="Google Shape;1168;p50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ym typeface="Wingdings" panose="05000000000000000000" pitchFamily="2" charset="2"/>
              </a:rPr>
              <a:t>Fully functional, reliable, and adjustable</a:t>
            </a:r>
            <a:endParaRPr lang="en" sz="1200" dirty="0"/>
          </a:p>
        </p:txBody>
      </p:sp>
      <p:sp>
        <p:nvSpPr>
          <p:cNvPr id="1169" name="Google Shape;1169;p50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Functionality</a:t>
            </a:r>
            <a:endParaRPr sz="1600" dirty="0"/>
          </a:p>
        </p:txBody>
      </p:sp>
      <p:cxnSp>
        <p:nvCxnSpPr>
          <p:cNvPr id="1176" name="Google Shape;1176;p50"/>
          <p:cNvCxnSpPr>
            <a:stCxn id="1160" idx="2"/>
            <a:endCxn id="1161" idx="6"/>
          </p:cNvCxnSpPr>
          <p:nvPr/>
        </p:nvCxnSpPr>
        <p:spPr>
          <a:xfrm rot="10800000">
            <a:off x="4290863" y="2808050"/>
            <a:ext cx="56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0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0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8160;p88">
            <a:extLst>
              <a:ext uri="{FF2B5EF4-FFF2-40B4-BE49-F238E27FC236}">
                <a16:creationId xmlns:a16="http://schemas.microsoft.com/office/drawing/2014/main" id="{FB9CF2BB-94AF-492E-B45E-11D12CD95388}"/>
              </a:ext>
            </a:extLst>
          </p:cNvPr>
          <p:cNvGrpSpPr/>
          <p:nvPr/>
        </p:nvGrpSpPr>
        <p:grpSpPr>
          <a:xfrm>
            <a:off x="6271920" y="1688398"/>
            <a:ext cx="305386" cy="338602"/>
            <a:chOff x="3300325" y="249875"/>
            <a:chExt cx="433725" cy="480900"/>
          </a:xfrm>
          <a:solidFill>
            <a:srgbClr val="0070C0"/>
          </a:solidFill>
        </p:grpSpPr>
        <p:sp>
          <p:nvSpPr>
            <p:cNvPr id="63" name="Google Shape;8161;p88">
              <a:extLst>
                <a:ext uri="{FF2B5EF4-FFF2-40B4-BE49-F238E27FC236}">
                  <a16:creationId xmlns:a16="http://schemas.microsoft.com/office/drawing/2014/main" id="{5AF65C3B-1688-442C-8BDD-DDABB51A988A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8162;p88">
              <a:extLst>
                <a:ext uri="{FF2B5EF4-FFF2-40B4-BE49-F238E27FC236}">
                  <a16:creationId xmlns:a16="http://schemas.microsoft.com/office/drawing/2014/main" id="{9616EC50-89A2-4DB5-AF23-14C878B87F6A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8163;p88">
              <a:extLst>
                <a:ext uri="{FF2B5EF4-FFF2-40B4-BE49-F238E27FC236}">
                  <a16:creationId xmlns:a16="http://schemas.microsoft.com/office/drawing/2014/main" id="{AFA3D6B5-FD9E-465B-B1A6-700B130966FA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8164;p88">
              <a:extLst>
                <a:ext uri="{FF2B5EF4-FFF2-40B4-BE49-F238E27FC236}">
                  <a16:creationId xmlns:a16="http://schemas.microsoft.com/office/drawing/2014/main" id="{10518167-3119-40DF-809E-689513F0D53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8165;p88">
              <a:extLst>
                <a:ext uri="{FF2B5EF4-FFF2-40B4-BE49-F238E27FC236}">
                  <a16:creationId xmlns:a16="http://schemas.microsoft.com/office/drawing/2014/main" id="{804C2DA6-C930-4D7C-8FA1-D4EF866DFCF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8166;p88">
              <a:extLst>
                <a:ext uri="{FF2B5EF4-FFF2-40B4-BE49-F238E27FC236}">
                  <a16:creationId xmlns:a16="http://schemas.microsoft.com/office/drawing/2014/main" id="{01050276-1183-40B9-AF30-ADAEC5D3DB98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Graphic 2" descr="Shield Tick with solid fill">
            <a:extLst>
              <a:ext uri="{FF2B5EF4-FFF2-40B4-BE49-F238E27FC236}">
                <a16:creationId xmlns:a16="http://schemas.microsoft.com/office/drawing/2014/main" id="{F24C11A9-46E5-6A82-B71C-4255A351B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155" y="1579245"/>
            <a:ext cx="518466" cy="5184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804;p82">
            <a:extLst>
              <a:ext uri="{FF2B5EF4-FFF2-40B4-BE49-F238E27FC236}">
                <a16:creationId xmlns:a16="http://schemas.microsoft.com/office/drawing/2014/main" id="{A4EF6194-34C7-44C9-1778-CDABD515B97B}"/>
              </a:ext>
            </a:extLst>
          </p:cNvPr>
          <p:cNvGrpSpPr/>
          <p:nvPr/>
        </p:nvGrpSpPr>
        <p:grpSpPr>
          <a:xfrm flipH="1">
            <a:off x="662471" y="3281092"/>
            <a:ext cx="1383430" cy="805892"/>
            <a:chOff x="4791775" y="1877500"/>
            <a:chExt cx="66725" cy="36975"/>
          </a:xfrm>
        </p:grpSpPr>
        <p:sp>
          <p:nvSpPr>
            <p:cNvPr id="13" name="Google Shape;3805;p82">
              <a:extLst>
                <a:ext uri="{FF2B5EF4-FFF2-40B4-BE49-F238E27FC236}">
                  <a16:creationId xmlns:a16="http://schemas.microsoft.com/office/drawing/2014/main" id="{76A8B8F5-9EEE-AB71-C228-1A7990F6CE7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06;p82">
              <a:extLst>
                <a:ext uri="{FF2B5EF4-FFF2-40B4-BE49-F238E27FC236}">
                  <a16:creationId xmlns:a16="http://schemas.microsoft.com/office/drawing/2014/main" id="{3025A079-169F-8661-0B09-C931B934760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804;p82">
            <a:extLst>
              <a:ext uri="{FF2B5EF4-FFF2-40B4-BE49-F238E27FC236}">
                <a16:creationId xmlns:a16="http://schemas.microsoft.com/office/drawing/2014/main" id="{AD1928C6-A0C9-CED0-955F-22AB580BF26C}"/>
              </a:ext>
            </a:extLst>
          </p:cNvPr>
          <p:cNvGrpSpPr/>
          <p:nvPr/>
        </p:nvGrpSpPr>
        <p:grpSpPr>
          <a:xfrm flipH="1">
            <a:off x="1994369" y="3281447"/>
            <a:ext cx="1383430" cy="805892"/>
            <a:chOff x="4791775" y="1877500"/>
            <a:chExt cx="66725" cy="36975"/>
          </a:xfrm>
        </p:grpSpPr>
        <p:sp>
          <p:nvSpPr>
            <p:cNvPr id="16" name="Google Shape;3805;p82">
              <a:extLst>
                <a:ext uri="{FF2B5EF4-FFF2-40B4-BE49-F238E27FC236}">
                  <a16:creationId xmlns:a16="http://schemas.microsoft.com/office/drawing/2014/main" id="{ED626EFC-F37A-CBFD-F1D8-CB9E11895671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06;p82">
              <a:extLst>
                <a:ext uri="{FF2B5EF4-FFF2-40B4-BE49-F238E27FC236}">
                  <a16:creationId xmlns:a16="http://schemas.microsoft.com/office/drawing/2014/main" id="{98449FB3-A1D5-B444-EC8E-9DE902753BE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804;p82">
            <a:extLst>
              <a:ext uri="{FF2B5EF4-FFF2-40B4-BE49-F238E27FC236}">
                <a16:creationId xmlns:a16="http://schemas.microsoft.com/office/drawing/2014/main" id="{DF412362-87E0-550A-E572-8D1F09212CAA}"/>
              </a:ext>
            </a:extLst>
          </p:cNvPr>
          <p:cNvGrpSpPr/>
          <p:nvPr/>
        </p:nvGrpSpPr>
        <p:grpSpPr>
          <a:xfrm flipH="1">
            <a:off x="3283152" y="3281092"/>
            <a:ext cx="1383430" cy="805892"/>
            <a:chOff x="4791775" y="1877500"/>
            <a:chExt cx="66725" cy="36975"/>
          </a:xfrm>
        </p:grpSpPr>
        <p:sp>
          <p:nvSpPr>
            <p:cNvPr id="19" name="Google Shape;3805;p82">
              <a:extLst>
                <a:ext uri="{FF2B5EF4-FFF2-40B4-BE49-F238E27FC236}">
                  <a16:creationId xmlns:a16="http://schemas.microsoft.com/office/drawing/2014/main" id="{B49DA8C1-E83E-FD2C-DF9E-CA779492CDA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06;p82">
              <a:extLst>
                <a:ext uri="{FF2B5EF4-FFF2-40B4-BE49-F238E27FC236}">
                  <a16:creationId xmlns:a16="http://schemas.microsoft.com/office/drawing/2014/main" id="{D4D8503D-02FE-2672-52E7-9DAE1D03723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804;p82">
            <a:extLst>
              <a:ext uri="{FF2B5EF4-FFF2-40B4-BE49-F238E27FC236}">
                <a16:creationId xmlns:a16="http://schemas.microsoft.com/office/drawing/2014/main" id="{2673305B-78C4-11A3-9A96-57A6490F8A33}"/>
              </a:ext>
            </a:extLst>
          </p:cNvPr>
          <p:cNvGrpSpPr/>
          <p:nvPr/>
        </p:nvGrpSpPr>
        <p:grpSpPr>
          <a:xfrm flipH="1">
            <a:off x="4540980" y="3281709"/>
            <a:ext cx="1383430" cy="805892"/>
            <a:chOff x="4791775" y="1877500"/>
            <a:chExt cx="66725" cy="36975"/>
          </a:xfrm>
        </p:grpSpPr>
        <p:sp>
          <p:nvSpPr>
            <p:cNvPr id="22" name="Google Shape;3805;p82">
              <a:extLst>
                <a:ext uri="{FF2B5EF4-FFF2-40B4-BE49-F238E27FC236}">
                  <a16:creationId xmlns:a16="http://schemas.microsoft.com/office/drawing/2014/main" id="{CEBE6049-58BF-32E9-31E5-500A8462043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06;p82">
              <a:extLst>
                <a:ext uri="{FF2B5EF4-FFF2-40B4-BE49-F238E27FC236}">
                  <a16:creationId xmlns:a16="http://schemas.microsoft.com/office/drawing/2014/main" id="{A46C6552-C3A9-DCA4-AC4F-A40CBE01542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804;p82">
            <a:extLst>
              <a:ext uri="{FF2B5EF4-FFF2-40B4-BE49-F238E27FC236}">
                <a16:creationId xmlns:a16="http://schemas.microsoft.com/office/drawing/2014/main" id="{E7B09C72-2CBC-B34D-6056-389497A914F1}"/>
              </a:ext>
            </a:extLst>
          </p:cNvPr>
          <p:cNvGrpSpPr/>
          <p:nvPr/>
        </p:nvGrpSpPr>
        <p:grpSpPr>
          <a:xfrm flipH="1">
            <a:off x="5872878" y="3282064"/>
            <a:ext cx="1383430" cy="805892"/>
            <a:chOff x="4791775" y="1877500"/>
            <a:chExt cx="66725" cy="36975"/>
          </a:xfrm>
        </p:grpSpPr>
        <p:sp>
          <p:nvSpPr>
            <p:cNvPr id="25" name="Google Shape;3805;p82">
              <a:extLst>
                <a:ext uri="{FF2B5EF4-FFF2-40B4-BE49-F238E27FC236}">
                  <a16:creationId xmlns:a16="http://schemas.microsoft.com/office/drawing/2014/main" id="{DDA3A0A1-872E-D13C-50AE-7B126C81AF4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06;p82">
              <a:extLst>
                <a:ext uri="{FF2B5EF4-FFF2-40B4-BE49-F238E27FC236}">
                  <a16:creationId xmlns:a16="http://schemas.microsoft.com/office/drawing/2014/main" id="{B54ED72F-FF32-B4AE-6D9B-9A372086112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804;p82">
            <a:extLst>
              <a:ext uri="{FF2B5EF4-FFF2-40B4-BE49-F238E27FC236}">
                <a16:creationId xmlns:a16="http://schemas.microsoft.com/office/drawing/2014/main" id="{C824D2D7-1AFD-FF3B-F603-ADFB207A1E6C}"/>
              </a:ext>
            </a:extLst>
          </p:cNvPr>
          <p:cNvGrpSpPr/>
          <p:nvPr/>
        </p:nvGrpSpPr>
        <p:grpSpPr>
          <a:xfrm flipH="1">
            <a:off x="7161661" y="3281709"/>
            <a:ext cx="1383430" cy="805892"/>
            <a:chOff x="4791775" y="1877500"/>
            <a:chExt cx="66725" cy="36975"/>
          </a:xfrm>
        </p:grpSpPr>
        <p:sp>
          <p:nvSpPr>
            <p:cNvPr id="28" name="Google Shape;3805;p82">
              <a:extLst>
                <a:ext uri="{FF2B5EF4-FFF2-40B4-BE49-F238E27FC236}">
                  <a16:creationId xmlns:a16="http://schemas.microsoft.com/office/drawing/2014/main" id="{D01E8C1D-CAD7-166A-56FD-BB730AE3C36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06;p82">
              <a:extLst>
                <a:ext uri="{FF2B5EF4-FFF2-40B4-BE49-F238E27FC236}">
                  <a16:creationId xmlns:a16="http://schemas.microsoft.com/office/drawing/2014/main" id="{00E445BF-BEA5-77B4-8956-7F361E3D7E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5" name="Google Shape;1175;p50"/>
          <p:cNvSpPr/>
          <p:nvPr/>
        </p:nvSpPr>
        <p:spPr>
          <a:xfrm>
            <a:off x="5499212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804;p82">
            <a:extLst>
              <a:ext uri="{FF2B5EF4-FFF2-40B4-BE49-F238E27FC236}">
                <a16:creationId xmlns:a16="http://schemas.microsoft.com/office/drawing/2014/main" id="{87229CC6-0148-4D55-A066-FE8D03D344F3}"/>
              </a:ext>
            </a:extLst>
          </p:cNvPr>
          <p:cNvGrpSpPr/>
          <p:nvPr/>
        </p:nvGrpSpPr>
        <p:grpSpPr>
          <a:xfrm flipH="1">
            <a:off x="665577" y="4086636"/>
            <a:ext cx="1383430" cy="805892"/>
            <a:chOff x="4791775" y="1877500"/>
            <a:chExt cx="66725" cy="36975"/>
          </a:xfrm>
        </p:grpSpPr>
        <p:sp>
          <p:nvSpPr>
            <p:cNvPr id="70" name="Google Shape;3805;p82">
              <a:extLst>
                <a:ext uri="{FF2B5EF4-FFF2-40B4-BE49-F238E27FC236}">
                  <a16:creationId xmlns:a16="http://schemas.microsoft.com/office/drawing/2014/main" id="{3A41F5D7-76FD-4AC2-BBCB-AD9A8B5DE93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06;p82">
              <a:extLst>
                <a:ext uri="{FF2B5EF4-FFF2-40B4-BE49-F238E27FC236}">
                  <a16:creationId xmlns:a16="http://schemas.microsoft.com/office/drawing/2014/main" id="{6FD37503-D5BA-41E9-BE39-232C8BBDFF3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3804;p82">
            <a:extLst>
              <a:ext uri="{FF2B5EF4-FFF2-40B4-BE49-F238E27FC236}">
                <a16:creationId xmlns:a16="http://schemas.microsoft.com/office/drawing/2014/main" id="{02CE4F3A-0360-42B5-81EF-B385AC374C42}"/>
              </a:ext>
            </a:extLst>
          </p:cNvPr>
          <p:cNvGrpSpPr/>
          <p:nvPr/>
        </p:nvGrpSpPr>
        <p:grpSpPr>
          <a:xfrm flipH="1">
            <a:off x="1997475" y="4086991"/>
            <a:ext cx="1383430" cy="805892"/>
            <a:chOff x="4791775" y="1877500"/>
            <a:chExt cx="66725" cy="36975"/>
          </a:xfrm>
        </p:grpSpPr>
        <p:sp>
          <p:nvSpPr>
            <p:cNvPr id="73" name="Google Shape;3805;p82">
              <a:extLst>
                <a:ext uri="{FF2B5EF4-FFF2-40B4-BE49-F238E27FC236}">
                  <a16:creationId xmlns:a16="http://schemas.microsoft.com/office/drawing/2014/main" id="{B930C08B-D375-4D94-AE12-6E534FB5B7B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06;p82">
              <a:extLst>
                <a:ext uri="{FF2B5EF4-FFF2-40B4-BE49-F238E27FC236}">
                  <a16:creationId xmlns:a16="http://schemas.microsoft.com/office/drawing/2014/main" id="{5E7DE349-764C-4580-ADAD-A6198190750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3804;p82">
            <a:extLst>
              <a:ext uri="{FF2B5EF4-FFF2-40B4-BE49-F238E27FC236}">
                <a16:creationId xmlns:a16="http://schemas.microsoft.com/office/drawing/2014/main" id="{D37BDF33-7663-45C2-9FA8-C8A299191283}"/>
              </a:ext>
            </a:extLst>
          </p:cNvPr>
          <p:cNvGrpSpPr/>
          <p:nvPr/>
        </p:nvGrpSpPr>
        <p:grpSpPr>
          <a:xfrm flipH="1">
            <a:off x="3286258" y="4086636"/>
            <a:ext cx="1383430" cy="805892"/>
            <a:chOff x="4791775" y="1877500"/>
            <a:chExt cx="66725" cy="36975"/>
          </a:xfrm>
        </p:grpSpPr>
        <p:sp>
          <p:nvSpPr>
            <p:cNvPr id="76" name="Google Shape;3805;p82">
              <a:extLst>
                <a:ext uri="{FF2B5EF4-FFF2-40B4-BE49-F238E27FC236}">
                  <a16:creationId xmlns:a16="http://schemas.microsoft.com/office/drawing/2014/main" id="{F2BF6CAB-975F-44A0-A786-6C1E08B0B8A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06;p82">
              <a:extLst>
                <a:ext uri="{FF2B5EF4-FFF2-40B4-BE49-F238E27FC236}">
                  <a16:creationId xmlns:a16="http://schemas.microsoft.com/office/drawing/2014/main" id="{A383DCF8-195E-4818-92F5-5FC1FCA00D33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3804;p82">
            <a:extLst>
              <a:ext uri="{FF2B5EF4-FFF2-40B4-BE49-F238E27FC236}">
                <a16:creationId xmlns:a16="http://schemas.microsoft.com/office/drawing/2014/main" id="{6F4D8C2C-C3B0-49CB-9B5A-4A48C0DB3825}"/>
              </a:ext>
            </a:extLst>
          </p:cNvPr>
          <p:cNvGrpSpPr/>
          <p:nvPr/>
        </p:nvGrpSpPr>
        <p:grpSpPr>
          <a:xfrm flipH="1">
            <a:off x="4544086" y="4087253"/>
            <a:ext cx="1383430" cy="805892"/>
            <a:chOff x="4791775" y="1877500"/>
            <a:chExt cx="66725" cy="36975"/>
          </a:xfrm>
        </p:grpSpPr>
        <p:sp>
          <p:nvSpPr>
            <p:cNvPr id="88" name="Google Shape;3805;p82">
              <a:extLst>
                <a:ext uri="{FF2B5EF4-FFF2-40B4-BE49-F238E27FC236}">
                  <a16:creationId xmlns:a16="http://schemas.microsoft.com/office/drawing/2014/main" id="{2B8048AE-0F1E-4BD6-AA02-9BCDDF4FE04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06;p82">
              <a:extLst>
                <a:ext uri="{FF2B5EF4-FFF2-40B4-BE49-F238E27FC236}">
                  <a16:creationId xmlns:a16="http://schemas.microsoft.com/office/drawing/2014/main" id="{E290F0BC-62B7-4B38-9CA9-446EEB5CEDC3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3804;p82">
            <a:extLst>
              <a:ext uri="{FF2B5EF4-FFF2-40B4-BE49-F238E27FC236}">
                <a16:creationId xmlns:a16="http://schemas.microsoft.com/office/drawing/2014/main" id="{5D09DB06-5811-4CB1-AFE7-3FBD982D85D4}"/>
              </a:ext>
            </a:extLst>
          </p:cNvPr>
          <p:cNvGrpSpPr/>
          <p:nvPr/>
        </p:nvGrpSpPr>
        <p:grpSpPr>
          <a:xfrm flipH="1">
            <a:off x="5875984" y="4087608"/>
            <a:ext cx="1383430" cy="805892"/>
            <a:chOff x="4791775" y="1877500"/>
            <a:chExt cx="66725" cy="36975"/>
          </a:xfrm>
        </p:grpSpPr>
        <p:sp>
          <p:nvSpPr>
            <p:cNvPr id="91" name="Google Shape;3805;p82">
              <a:extLst>
                <a:ext uri="{FF2B5EF4-FFF2-40B4-BE49-F238E27FC236}">
                  <a16:creationId xmlns:a16="http://schemas.microsoft.com/office/drawing/2014/main" id="{58CFA453-FAC0-4396-B343-17F52E7262D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06;p82">
              <a:extLst>
                <a:ext uri="{FF2B5EF4-FFF2-40B4-BE49-F238E27FC236}">
                  <a16:creationId xmlns:a16="http://schemas.microsoft.com/office/drawing/2014/main" id="{4E583859-E129-4474-A41D-9DE45D7C2222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3804;p82">
            <a:extLst>
              <a:ext uri="{FF2B5EF4-FFF2-40B4-BE49-F238E27FC236}">
                <a16:creationId xmlns:a16="http://schemas.microsoft.com/office/drawing/2014/main" id="{79E7DAE1-8435-4049-BB6E-37D2390FFFD7}"/>
              </a:ext>
            </a:extLst>
          </p:cNvPr>
          <p:cNvGrpSpPr/>
          <p:nvPr/>
        </p:nvGrpSpPr>
        <p:grpSpPr>
          <a:xfrm flipH="1">
            <a:off x="7164767" y="4087253"/>
            <a:ext cx="1383430" cy="805892"/>
            <a:chOff x="4791775" y="1877500"/>
            <a:chExt cx="66725" cy="36975"/>
          </a:xfrm>
        </p:grpSpPr>
        <p:sp>
          <p:nvSpPr>
            <p:cNvPr id="94" name="Google Shape;3805;p82">
              <a:extLst>
                <a:ext uri="{FF2B5EF4-FFF2-40B4-BE49-F238E27FC236}">
                  <a16:creationId xmlns:a16="http://schemas.microsoft.com/office/drawing/2014/main" id="{737A9B2A-12C0-45ED-90B4-BEAABF48906E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06;p82">
              <a:extLst>
                <a:ext uri="{FF2B5EF4-FFF2-40B4-BE49-F238E27FC236}">
                  <a16:creationId xmlns:a16="http://schemas.microsoft.com/office/drawing/2014/main" id="{150BE131-616C-449C-B591-9458EC8E5D9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" name="Google Shape;1160;p50"/>
          <p:cNvSpPr/>
          <p:nvPr/>
        </p:nvSpPr>
        <p:spPr>
          <a:xfrm>
            <a:off x="4853063" y="1236350"/>
            <a:ext cx="3143100" cy="3143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1147838" y="1236350"/>
            <a:ext cx="3143100" cy="3143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</a:t>
            </a:r>
            <a:endParaRPr dirty="0"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/>
              <a:t>Simple and easy to use</a:t>
            </a:r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Accessibility</a:t>
            </a:r>
            <a:endParaRPr dirty="0"/>
          </a:p>
        </p:txBody>
      </p:sp>
      <p:sp>
        <p:nvSpPr>
          <p:cNvPr id="1168" name="Google Shape;1168;p50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ym typeface="Wingdings" panose="05000000000000000000" pitchFamily="2" charset="2"/>
              </a:rPr>
              <a:t>Considered a bonus to balance efficiency with the worker’s sense of contribution</a:t>
            </a:r>
            <a:endParaRPr lang="en" sz="1200" dirty="0"/>
          </a:p>
        </p:txBody>
      </p:sp>
      <p:sp>
        <p:nvSpPr>
          <p:cNvPr id="1169" name="Google Shape;1169;p50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Timing</a:t>
            </a:r>
            <a:endParaRPr sz="1600" dirty="0"/>
          </a:p>
        </p:txBody>
      </p:sp>
      <p:cxnSp>
        <p:nvCxnSpPr>
          <p:cNvPr id="1176" name="Google Shape;1176;p50"/>
          <p:cNvCxnSpPr>
            <a:stCxn id="1160" idx="2"/>
            <a:endCxn id="1161" idx="6"/>
          </p:cNvCxnSpPr>
          <p:nvPr/>
        </p:nvCxnSpPr>
        <p:spPr>
          <a:xfrm rot="10800000">
            <a:off x="4290863" y="2808050"/>
            <a:ext cx="56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0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0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ign language outline">
            <a:extLst>
              <a:ext uri="{FF2B5EF4-FFF2-40B4-BE49-F238E27FC236}">
                <a16:creationId xmlns:a16="http://schemas.microsoft.com/office/drawing/2014/main" id="{EBF50A56-6C61-6601-41CE-4EA65EBC0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9752" y="1563348"/>
            <a:ext cx="571353" cy="571353"/>
          </a:xfrm>
          <a:prstGeom prst="rect">
            <a:avLst/>
          </a:prstGeom>
        </p:spPr>
      </p:pic>
      <p:pic>
        <p:nvPicPr>
          <p:cNvPr id="11" name="Graphic 10" descr="Alarm clock outline">
            <a:extLst>
              <a:ext uri="{FF2B5EF4-FFF2-40B4-BE49-F238E27FC236}">
                <a16:creationId xmlns:a16="http://schemas.microsoft.com/office/drawing/2014/main" id="{37B44651-558E-BBB4-8013-3E2E0F131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4156" y="1538567"/>
            <a:ext cx="620914" cy="6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441" name="Google Shape;2441;p68"/>
          <p:cNvSpPr txBox="1">
            <a:spLocks noGrp="1"/>
          </p:cNvSpPr>
          <p:nvPr>
            <p:ph type="subTitle" idx="1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anose="05000000000000000000" pitchFamily="2" charset="2"/>
              </a:rPr>
              <a:t>How does it work?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51EE24-73A4-ABBD-88E9-31103BBC2F8D}"/>
              </a:ext>
            </a:extLst>
          </p:cNvPr>
          <p:cNvSpPr/>
          <p:nvPr/>
        </p:nvSpPr>
        <p:spPr>
          <a:xfrm>
            <a:off x="3586766" y="661056"/>
            <a:ext cx="4237149" cy="3573887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44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2"/>
            </a:solidFill>
          </a:ln>
          <a:effectLst>
            <a:reflection blurRad="6350" stA="50000" endA="295" endPos="92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67E47AC-69D2-241B-59BB-D1DF0D25F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73" b="83105" l="32393" r="88796">
                        <a14:foregroundMark x1="32393" y1="48554" x2="32393" y2="48554"/>
                        <a14:foregroundMark x1="51067" y1="82953" x2="51067" y2="8295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8" t="6937" r="4585" b="8395"/>
          <a:stretch/>
        </p:blipFill>
        <p:spPr bwMode="auto">
          <a:xfrm>
            <a:off x="3898042" y="87947"/>
            <a:ext cx="645013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91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1CAF-9356-0988-3ED9-1796EEBD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ED03CD-A099-884A-B4E0-FB6C2C95BFB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3) Blades Slice Outside Layer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89E375E-289A-B7B7-A9B3-31D798F442D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4) Unsealed Ream Returns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86CF84-110F-1AE3-0D2C-A3DBD4E32293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2) Green Button Initiates Operation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84346D9-BC12-E3E5-6D78-7E3EC3F53F15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1) Insert Wrapped Ream Into Tray</a:t>
            </a:r>
          </a:p>
        </p:txBody>
      </p:sp>
      <p:pic>
        <p:nvPicPr>
          <p:cNvPr id="12" name="Picture 11" descr="A picture containing text, indoor, wooden, container&#10;&#10;Description automatically generated">
            <a:extLst>
              <a:ext uri="{FF2B5EF4-FFF2-40B4-BE49-F238E27FC236}">
                <a16:creationId xmlns:a16="http://schemas.microsoft.com/office/drawing/2014/main" id="{DCF66EAF-5675-AC6D-8065-AF2CB94D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6" y="2670431"/>
            <a:ext cx="4658055" cy="24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993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445</Words>
  <Application>Microsoft Office PowerPoint</Application>
  <PresentationFormat>On-screen Show (16:9)</PresentationFormat>
  <Paragraphs>105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Fredoka One</vt:lpstr>
      <vt:lpstr>Arial</vt:lpstr>
      <vt:lpstr>Raleway</vt:lpstr>
      <vt:lpstr>Retato Slideshow by Slidesgo</vt:lpstr>
      <vt:lpstr>Automated Ream Opener</vt:lpstr>
      <vt:lpstr>Overview</vt:lpstr>
      <vt:lpstr>Problem</vt:lpstr>
      <vt:lpstr>Problem</vt:lpstr>
      <vt:lpstr>Problem</vt:lpstr>
      <vt:lpstr>System Requirements</vt:lpstr>
      <vt:lpstr>System Requirements</vt:lpstr>
      <vt:lpstr>Solution</vt:lpstr>
      <vt:lpstr>Function</vt:lpstr>
      <vt:lpstr>Safety Features</vt:lpstr>
      <vt:lpstr>Key Improvements </vt:lpstr>
      <vt:lpstr>Key Components</vt:lpstr>
      <vt:lpstr>Analog Blade Holders</vt:lpstr>
      <vt:lpstr>DM542T &amp; CNC Shield</vt:lpstr>
      <vt:lpstr>Circuitry</vt:lpstr>
      <vt:lpstr>Code</vt:lpstr>
      <vt:lpstr>Code</vt:lpstr>
      <vt:lpstr>Code</vt:lpstr>
      <vt:lpstr>Impact</vt:lpstr>
      <vt:lpstr>September</vt:lpstr>
      <vt:lpstr>October</vt:lpstr>
      <vt:lpstr>November</vt:lpstr>
      <vt:lpstr>December</vt:lpstr>
      <vt:lpstr>January</vt:lpstr>
      <vt:lpstr>February</vt:lpstr>
      <vt:lpstr>March</vt:lpstr>
      <vt:lpstr>April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mchater3@albany.edu</dc:creator>
  <cp:lastModifiedBy>mazin chater</cp:lastModifiedBy>
  <cp:revision>54</cp:revision>
  <dcterms:modified xsi:type="dcterms:W3CDTF">2023-05-02T04:03:06Z</dcterms:modified>
</cp:coreProperties>
</file>